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1" r:id="rId1"/>
  </p:sldMasterIdLst>
  <p:notesMasterIdLst>
    <p:notesMasterId r:id="rId41"/>
  </p:notesMasterIdLst>
  <p:sldIdLst>
    <p:sldId id="256" r:id="rId2"/>
    <p:sldId id="257" r:id="rId3"/>
    <p:sldId id="260" r:id="rId4"/>
    <p:sldId id="261" r:id="rId5"/>
    <p:sldId id="281" r:id="rId6"/>
    <p:sldId id="280" r:id="rId7"/>
    <p:sldId id="262" r:id="rId8"/>
    <p:sldId id="263" r:id="rId9"/>
    <p:sldId id="272" r:id="rId10"/>
    <p:sldId id="264" r:id="rId11"/>
    <p:sldId id="265" r:id="rId12"/>
    <p:sldId id="266" r:id="rId13"/>
    <p:sldId id="267" r:id="rId14"/>
    <p:sldId id="268" r:id="rId15"/>
    <p:sldId id="269" r:id="rId16"/>
    <p:sldId id="270" r:id="rId17"/>
    <p:sldId id="277" r:id="rId18"/>
    <p:sldId id="278" r:id="rId19"/>
    <p:sldId id="271" r:id="rId20"/>
    <p:sldId id="274" r:id="rId21"/>
    <p:sldId id="297" r:id="rId22"/>
    <p:sldId id="273" r:id="rId23"/>
    <p:sldId id="275" r:id="rId24"/>
    <p:sldId id="276" r:id="rId25"/>
    <p:sldId id="279" r:id="rId26"/>
    <p:sldId id="298" r:id="rId27"/>
    <p:sldId id="285" r:id="rId28"/>
    <p:sldId id="284" r:id="rId29"/>
    <p:sldId id="286" r:id="rId30"/>
    <p:sldId id="287" r:id="rId31"/>
    <p:sldId id="288" r:id="rId32"/>
    <p:sldId id="289" r:id="rId33"/>
    <p:sldId id="290" r:id="rId34"/>
    <p:sldId id="291" r:id="rId35"/>
    <p:sldId id="292" r:id="rId36"/>
    <p:sldId id="293" r:id="rId37"/>
    <p:sldId id="296" r:id="rId38"/>
    <p:sldId id="294" r:id="rId39"/>
    <p:sldId id="299" r:id="rId4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5880" autoAdjust="0"/>
  </p:normalViewPr>
  <p:slideViewPr>
    <p:cSldViewPr snapToGrid="0">
      <p:cViewPr>
        <p:scale>
          <a:sx n="65" d="100"/>
          <a:sy n="65" d="100"/>
        </p:scale>
        <p:origin x="-1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C35D3E-015D-4B44-95C4-54A7411B1234}"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4D45D08A-1D89-45CF-96C3-97E320C18B7F}">
      <dgm:prSet phldrT="[Text]"/>
      <dgm:spPr/>
      <dgm:t>
        <a:bodyPr/>
        <a:lstStyle/>
        <a:p>
          <a:r>
            <a:rPr lang="en-US" dirty="0" smtClean="0"/>
            <a:t>Individual Mandate</a:t>
          </a:r>
          <a:endParaRPr lang="en-US" dirty="0"/>
        </a:p>
      </dgm:t>
    </dgm:pt>
    <dgm:pt modelId="{0CCC112F-C675-4F20-AACB-A1BB822D41B2}" type="parTrans" cxnId="{6217787C-DAD4-4DA9-8122-B5CF4A153F0F}">
      <dgm:prSet/>
      <dgm:spPr/>
      <dgm:t>
        <a:bodyPr/>
        <a:lstStyle/>
        <a:p>
          <a:endParaRPr lang="en-US"/>
        </a:p>
      </dgm:t>
    </dgm:pt>
    <dgm:pt modelId="{AFCEA50E-1B94-4C51-89E8-809DFFE9D28D}" type="sibTrans" cxnId="{6217787C-DAD4-4DA9-8122-B5CF4A153F0F}">
      <dgm:prSet/>
      <dgm:spPr/>
      <dgm:t>
        <a:bodyPr/>
        <a:lstStyle/>
        <a:p>
          <a:endParaRPr lang="en-US"/>
        </a:p>
      </dgm:t>
    </dgm:pt>
    <dgm:pt modelId="{C12BEBF2-D725-4E4B-9C54-F8EF9F86F5CC}">
      <dgm:prSet phldrT="[Text]"/>
      <dgm:spPr/>
      <dgm:t>
        <a:bodyPr/>
        <a:lstStyle/>
        <a:p>
          <a:r>
            <a:rPr lang="en-US" dirty="0" smtClean="0"/>
            <a:t>Individual must have minimum essential coverage or pay a penalty of 2% of household income for 2015</a:t>
          </a:r>
          <a:endParaRPr lang="en-US" dirty="0"/>
        </a:p>
      </dgm:t>
    </dgm:pt>
    <dgm:pt modelId="{8E986C26-FC4F-4064-9725-B0930DAB6267}" type="parTrans" cxnId="{4153CDDA-672C-41E3-AB84-4D25A106968A}">
      <dgm:prSet/>
      <dgm:spPr/>
      <dgm:t>
        <a:bodyPr/>
        <a:lstStyle/>
        <a:p>
          <a:endParaRPr lang="en-US"/>
        </a:p>
      </dgm:t>
    </dgm:pt>
    <dgm:pt modelId="{EA7DC5F6-055E-4252-B5FE-D606438CB33A}" type="sibTrans" cxnId="{4153CDDA-672C-41E3-AB84-4D25A106968A}">
      <dgm:prSet/>
      <dgm:spPr/>
      <dgm:t>
        <a:bodyPr/>
        <a:lstStyle/>
        <a:p>
          <a:endParaRPr lang="en-US"/>
        </a:p>
      </dgm:t>
    </dgm:pt>
    <dgm:pt modelId="{1A37E512-CA8A-4F9E-AE49-97FB783BE349}">
      <dgm:prSet phldrT="[Text]"/>
      <dgm:spPr/>
      <dgm:t>
        <a:bodyPr/>
        <a:lstStyle/>
        <a:p>
          <a:r>
            <a:rPr lang="en-US" dirty="0" smtClean="0"/>
            <a:t>Employer Mandate</a:t>
          </a:r>
          <a:endParaRPr lang="en-US" dirty="0"/>
        </a:p>
      </dgm:t>
    </dgm:pt>
    <dgm:pt modelId="{1D67E5F5-702A-4237-8972-40CC15DC5E1A}" type="parTrans" cxnId="{14725242-47A0-44FF-92A5-4FD07AA322D4}">
      <dgm:prSet/>
      <dgm:spPr/>
      <dgm:t>
        <a:bodyPr/>
        <a:lstStyle/>
        <a:p>
          <a:endParaRPr lang="en-US"/>
        </a:p>
      </dgm:t>
    </dgm:pt>
    <dgm:pt modelId="{5D0762F3-51AD-4ADF-A5EA-8165866F7FED}" type="sibTrans" cxnId="{14725242-47A0-44FF-92A5-4FD07AA322D4}">
      <dgm:prSet/>
      <dgm:spPr/>
      <dgm:t>
        <a:bodyPr/>
        <a:lstStyle/>
        <a:p>
          <a:endParaRPr lang="en-US"/>
        </a:p>
      </dgm:t>
    </dgm:pt>
    <dgm:pt modelId="{CE4A0599-73D5-496D-A41C-58C7656476A3}">
      <dgm:prSet phldrT="[Text]"/>
      <dgm:spPr/>
      <dgm:t>
        <a:bodyPr/>
        <a:lstStyle/>
        <a:p>
          <a:r>
            <a:rPr lang="en-US" dirty="0" smtClean="0"/>
            <a:t>Employer must offer affordable coverage that meets minimum value to substantially all employees.</a:t>
          </a:r>
          <a:endParaRPr lang="en-US" dirty="0"/>
        </a:p>
      </dgm:t>
    </dgm:pt>
    <dgm:pt modelId="{A1B30CAF-42C9-4F8B-A38E-6CADC38DA38A}" type="parTrans" cxnId="{1D1F8D4C-5502-4427-A766-BD1F80109B02}">
      <dgm:prSet/>
      <dgm:spPr/>
      <dgm:t>
        <a:bodyPr/>
        <a:lstStyle/>
        <a:p>
          <a:endParaRPr lang="en-US"/>
        </a:p>
      </dgm:t>
    </dgm:pt>
    <dgm:pt modelId="{BA6A5287-D2F5-45DB-AE68-10DA8B6384CE}" type="sibTrans" cxnId="{1D1F8D4C-5502-4427-A766-BD1F80109B02}">
      <dgm:prSet/>
      <dgm:spPr/>
      <dgm:t>
        <a:bodyPr/>
        <a:lstStyle/>
        <a:p>
          <a:endParaRPr lang="en-US"/>
        </a:p>
      </dgm:t>
    </dgm:pt>
    <dgm:pt modelId="{AEB476FC-EFB9-4EBF-8C1B-9DE9A43C3F87}">
      <dgm:prSet phldrT="[Text]"/>
      <dgm:spPr/>
      <dgm:t>
        <a:bodyPr/>
        <a:lstStyle/>
        <a:p>
          <a:r>
            <a:rPr lang="en-US" dirty="0" smtClean="0"/>
            <a:t>If coverage is not offered: $2,000 penalty for every full-time employee (minus first 80 in 2015)</a:t>
          </a:r>
          <a:endParaRPr lang="en-US" dirty="0"/>
        </a:p>
      </dgm:t>
    </dgm:pt>
    <dgm:pt modelId="{AC9524BC-3562-4E28-8717-E7B154D7C6BF}" type="parTrans" cxnId="{B086AD30-FAC4-4FFC-824A-9BBD07DE0C0C}">
      <dgm:prSet/>
      <dgm:spPr/>
      <dgm:t>
        <a:bodyPr/>
        <a:lstStyle/>
        <a:p>
          <a:endParaRPr lang="en-US"/>
        </a:p>
      </dgm:t>
    </dgm:pt>
    <dgm:pt modelId="{9F18B14D-831C-46BB-94E4-EC7EABBE35B0}" type="sibTrans" cxnId="{B086AD30-FAC4-4FFC-824A-9BBD07DE0C0C}">
      <dgm:prSet/>
      <dgm:spPr/>
      <dgm:t>
        <a:bodyPr/>
        <a:lstStyle/>
        <a:p>
          <a:endParaRPr lang="en-US"/>
        </a:p>
      </dgm:t>
    </dgm:pt>
    <dgm:pt modelId="{BEF6716D-9BC8-4CF9-9144-E222D5427B34}">
      <dgm:prSet phldrT="[Text]"/>
      <dgm:spPr/>
      <dgm:t>
        <a:bodyPr/>
        <a:lstStyle/>
        <a:p>
          <a:r>
            <a:rPr lang="en-US" dirty="0" smtClean="0"/>
            <a:t>If coverage doesn’t meet MV or affordability: $3,000 penalty per full-time employee who receives a subsidy in the Exchange.</a:t>
          </a:r>
          <a:endParaRPr lang="en-US" dirty="0"/>
        </a:p>
      </dgm:t>
    </dgm:pt>
    <dgm:pt modelId="{328C7A17-8A43-4CFB-BCA7-39EEC111DE20}" type="parTrans" cxnId="{3A812D74-CD7C-47C7-B36A-1A59DCA41A9F}">
      <dgm:prSet/>
      <dgm:spPr/>
      <dgm:t>
        <a:bodyPr/>
        <a:lstStyle/>
        <a:p>
          <a:endParaRPr lang="en-US"/>
        </a:p>
      </dgm:t>
    </dgm:pt>
    <dgm:pt modelId="{29D14445-B764-4D94-A1B3-296E1FF7C4F8}" type="sibTrans" cxnId="{3A812D74-CD7C-47C7-B36A-1A59DCA41A9F}">
      <dgm:prSet/>
      <dgm:spPr/>
      <dgm:t>
        <a:bodyPr/>
        <a:lstStyle/>
        <a:p>
          <a:endParaRPr lang="en-US"/>
        </a:p>
      </dgm:t>
    </dgm:pt>
    <dgm:pt modelId="{B6C548BE-EC96-4901-8E27-40350C801264}" type="pres">
      <dgm:prSet presAssocID="{3DC35D3E-015D-4B44-95C4-54A7411B1234}" presName="Name0" presStyleCnt="0">
        <dgm:presLayoutVars>
          <dgm:dir/>
          <dgm:animLvl val="lvl"/>
          <dgm:resizeHandles/>
        </dgm:presLayoutVars>
      </dgm:prSet>
      <dgm:spPr/>
      <dgm:t>
        <a:bodyPr/>
        <a:lstStyle/>
        <a:p>
          <a:endParaRPr lang="en-US"/>
        </a:p>
      </dgm:t>
    </dgm:pt>
    <dgm:pt modelId="{1AA1FB6B-DBB5-40A5-8691-E3C76C88BC9F}" type="pres">
      <dgm:prSet presAssocID="{4D45D08A-1D89-45CF-96C3-97E320C18B7F}" presName="linNode" presStyleCnt="0"/>
      <dgm:spPr/>
    </dgm:pt>
    <dgm:pt modelId="{DBA581A8-639C-4E20-B8E7-1A97C1061CC7}" type="pres">
      <dgm:prSet presAssocID="{4D45D08A-1D89-45CF-96C3-97E320C18B7F}" presName="parentShp" presStyleLbl="node1" presStyleIdx="0" presStyleCnt="2" custScaleY="39464">
        <dgm:presLayoutVars>
          <dgm:bulletEnabled val="1"/>
        </dgm:presLayoutVars>
      </dgm:prSet>
      <dgm:spPr/>
      <dgm:t>
        <a:bodyPr/>
        <a:lstStyle/>
        <a:p>
          <a:endParaRPr lang="en-US"/>
        </a:p>
      </dgm:t>
    </dgm:pt>
    <dgm:pt modelId="{953997F8-2CA4-4C71-9280-FAF911DA745B}" type="pres">
      <dgm:prSet presAssocID="{4D45D08A-1D89-45CF-96C3-97E320C18B7F}" presName="childShp" presStyleLbl="bgAccFollowNode1" presStyleIdx="0" presStyleCnt="2" custScaleY="43725">
        <dgm:presLayoutVars>
          <dgm:bulletEnabled val="1"/>
        </dgm:presLayoutVars>
      </dgm:prSet>
      <dgm:spPr/>
      <dgm:t>
        <a:bodyPr/>
        <a:lstStyle/>
        <a:p>
          <a:endParaRPr lang="en-US"/>
        </a:p>
      </dgm:t>
    </dgm:pt>
    <dgm:pt modelId="{42ED69BB-762B-4037-B753-031F78F44B28}" type="pres">
      <dgm:prSet presAssocID="{AFCEA50E-1B94-4C51-89E8-809DFFE9D28D}" presName="spacing" presStyleCnt="0"/>
      <dgm:spPr/>
    </dgm:pt>
    <dgm:pt modelId="{407A6A1F-CB63-44C3-B665-C1F71815F1C2}" type="pres">
      <dgm:prSet presAssocID="{1A37E512-CA8A-4F9E-AE49-97FB783BE349}" presName="linNode" presStyleCnt="0"/>
      <dgm:spPr/>
    </dgm:pt>
    <dgm:pt modelId="{594F6B43-5306-4156-A573-338DA8B5AA82}" type="pres">
      <dgm:prSet presAssocID="{1A37E512-CA8A-4F9E-AE49-97FB783BE349}" presName="parentShp" presStyleLbl="node1" presStyleIdx="1" presStyleCnt="2" custScaleY="119288">
        <dgm:presLayoutVars>
          <dgm:bulletEnabled val="1"/>
        </dgm:presLayoutVars>
      </dgm:prSet>
      <dgm:spPr/>
      <dgm:t>
        <a:bodyPr/>
        <a:lstStyle/>
        <a:p>
          <a:endParaRPr lang="en-US"/>
        </a:p>
      </dgm:t>
    </dgm:pt>
    <dgm:pt modelId="{8A157044-46C8-4DE3-A07F-FCA63978702D}" type="pres">
      <dgm:prSet presAssocID="{1A37E512-CA8A-4F9E-AE49-97FB783BE349}" presName="childShp" presStyleLbl="bgAccFollowNode1" presStyleIdx="1" presStyleCnt="2" custScaleY="115226">
        <dgm:presLayoutVars>
          <dgm:bulletEnabled val="1"/>
        </dgm:presLayoutVars>
      </dgm:prSet>
      <dgm:spPr/>
      <dgm:t>
        <a:bodyPr/>
        <a:lstStyle/>
        <a:p>
          <a:endParaRPr lang="en-US"/>
        </a:p>
      </dgm:t>
    </dgm:pt>
  </dgm:ptLst>
  <dgm:cxnLst>
    <dgm:cxn modelId="{4153CDDA-672C-41E3-AB84-4D25A106968A}" srcId="{4D45D08A-1D89-45CF-96C3-97E320C18B7F}" destId="{C12BEBF2-D725-4E4B-9C54-F8EF9F86F5CC}" srcOrd="0" destOrd="0" parTransId="{8E986C26-FC4F-4064-9725-B0930DAB6267}" sibTransId="{EA7DC5F6-055E-4252-B5FE-D606438CB33A}"/>
    <dgm:cxn modelId="{6217787C-DAD4-4DA9-8122-B5CF4A153F0F}" srcId="{3DC35D3E-015D-4B44-95C4-54A7411B1234}" destId="{4D45D08A-1D89-45CF-96C3-97E320C18B7F}" srcOrd="0" destOrd="0" parTransId="{0CCC112F-C675-4F20-AACB-A1BB822D41B2}" sibTransId="{AFCEA50E-1B94-4C51-89E8-809DFFE9D28D}"/>
    <dgm:cxn modelId="{DD07DC57-4739-4B89-ACFB-48A61FF14FD3}" type="presOf" srcId="{C12BEBF2-D725-4E4B-9C54-F8EF9F86F5CC}" destId="{953997F8-2CA4-4C71-9280-FAF911DA745B}" srcOrd="0" destOrd="0" presId="urn:microsoft.com/office/officeart/2005/8/layout/vList6"/>
    <dgm:cxn modelId="{FE67E8FF-8EE1-4FB4-BE73-076A0BA77DE6}" type="presOf" srcId="{3DC35D3E-015D-4B44-95C4-54A7411B1234}" destId="{B6C548BE-EC96-4901-8E27-40350C801264}" srcOrd="0" destOrd="0" presId="urn:microsoft.com/office/officeart/2005/8/layout/vList6"/>
    <dgm:cxn modelId="{14725242-47A0-44FF-92A5-4FD07AA322D4}" srcId="{3DC35D3E-015D-4B44-95C4-54A7411B1234}" destId="{1A37E512-CA8A-4F9E-AE49-97FB783BE349}" srcOrd="1" destOrd="0" parTransId="{1D67E5F5-702A-4237-8972-40CC15DC5E1A}" sibTransId="{5D0762F3-51AD-4ADF-A5EA-8165866F7FED}"/>
    <dgm:cxn modelId="{CE0F9394-6384-4791-8630-13871F8CBC58}" type="presOf" srcId="{CE4A0599-73D5-496D-A41C-58C7656476A3}" destId="{8A157044-46C8-4DE3-A07F-FCA63978702D}" srcOrd="0" destOrd="0" presId="urn:microsoft.com/office/officeart/2005/8/layout/vList6"/>
    <dgm:cxn modelId="{1D1F8D4C-5502-4427-A766-BD1F80109B02}" srcId="{1A37E512-CA8A-4F9E-AE49-97FB783BE349}" destId="{CE4A0599-73D5-496D-A41C-58C7656476A3}" srcOrd="0" destOrd="0" parTransId="{A1B30CAF-42C9-4F8B-A38E-6CADC38DA38A}" sibTransId="{BA6A5287-D2F5-45DB-AE68-10DA8B6384CE}"/>
    <dgm:cxn modelId="{B086AD30-FAC4-4FFC-824A-9BBD07DE0C0C}" srcId="{1A37E512-CA8A-4F9E-AE49-97FB783BE349}" destId="{AEB476FC-EFB9-4EBF-8C1B-9DE9A43C3F87}" srcOrd="1" destOrd="0" parTransId="{AC9524BC-3562-4E28-8717-E7B154D7C6BF}" sibTransId="{9F18B14D-831C-46BB-94E4-EC7EABBE35B0}"/>
    <dgm:cxn modelId="{3A812D74-CD7C-47C7-B36A-1A59DCA41A9F}" srcId="{1A37E512-CA8A-4F9E-AE49-97FB783BE349}" destId="{BEF6716D-9BC8-4CF9-9144-E222D5427B34}" srcOrd="2" destOrd="0" parTransId="{328C7A17-8A43-4CFB-BCA7-39EEC111DE20}" sibTransId="{29D14445-B764-4D94-A1B3-296E1FF7C4F8}"/>
    <dgm:cxn modelId="{8ECCB040-6E74-45C9-A6FA-DFB6814FCCC7}" type="presOf" srcId="{BEF6716D-9BC8-4CF9-9144-E222D5427B34}" destId="{8A157044-46C8-4DE3-A07F-FCA63978702D}" srcOrd="0" destOrd="2" presId="urn:microsoft.com/office/officeart/2005/8/layout/vList6"/>
    <dgm:cxn modelId="{CCD47D52-8B07-4698-B5CE-B1DDF9567643}" type="presOf" srcId="{1A37E512-CA8A-4F9E-AE49-97FB783BE349}" destId="{594F6B43-5306-4156-A573-338DA8B5AA82}" srcOrd="0" destOrd="0" presId="urn:microsoft.com/office/officeart/2005/8/layout/vList6"/>
    <dgm:cxn modelId="{D71AFB06-B763-4FCE-A7C3-A2DAF3E83867}" type="presOf" srcId="{4D45D08A-1D89-45CF-96C3-97E320C18B7F}" destId="{DBA581A8-639C-4E20-B8E7-1A97C1061CC7}" srcOrd="0" destOrd="0" presId="urn:microsoft.com/office/officeart/2005/8/layout/vList6"/>
    <dgm:cxn modelId="{D59139F8-390E-4EB5-805E-8916B2872DDE}" type="presOf" srcId="{AEB476FC-EFB9-4EBF-8C1B-9DE9A43C3F87}" destId="{8A157044-46C8-4DE3-A07F-FCA63978702D}" srcOrd="0" destOrd="1" presId="urn:microsoft.com/office/officeart/2005/8/layout/vList6"/>
    <dgm:cxn modelId="{000328C8-E197-4DAC-8502-2FC69B27A3A4}" type="presParOf" srcId="{B6C548BE-EC96-4901-8E27-40350C801264}" destId="{1AA1FB6B-DBB5-40A5-8691-E3C76C88BC9F}" srcOrd="0" destOrd="0" presId="urn:microsoft.com/office/officeart/2005/8/layout/vList6"/>
    <dgm:cxn modelId="{8F15CE1D-1EDD-4E7E-AD55-7FDBD7C48473}" type="presParOf" srcId="{1AA1FB6B-DBB5-40A5-8691-E3C76C88BC9F}" destId="{DBA581A8-639C-4E20-B8E7-1A97C1061CC7}" srcOrd="0" destOrd="0" presId="urn:microsoft.com/office/officeart/2005/8/layout/vList6"/>
    <dgm:cxn modelId="{D0D76CCB-70D7-4CED-A120-7E5D8497D8B6}" type="presParOf" srcId="{1AA1FB6B-DBB5-40A5-8691-E3C76C88BC9F}" destId="{953997F8-2CA4-4C71-9280-FAF911DA745B}" srcOrd="1" destOrd="0" presId="urn:microsoft.com/office/officeart/2005/8/layout/vList6"/>
    <dgm:cxn modelId="{A5310B8A-72C6-43E7-93E4-BA05C751415D}" type="presParOf" srcId="{B6C548BE-EC96-4901-8E27-40350C801264}" destId="{42ED69BB-762B-4037-B753-031F78F44B28}" srcOrd="1" destOrd="0" presId="urn:microsoft.com/office/officeart/2005/8/layout/vList6"/>
    <dgm:cxn modelId="{58A33239-F34C-43D5-A2AC-A0F158F68532}" type="presParOf" srcId="{B6C548BE-EC96-4901-8E27-40350C801264}" destId="{407A6A1F-CB63-44C3-B665-C1F71815F1C2}" srcOrd="2" destOrd="0" presId="urn:microsoft.com/office/officeart/2005/8/layout/vList6"/>
    <dgm:cxn modelId="{0125AE01-D00B-4187-9BA3-BFD26320DDD0}" type="presParOf" srcId="{407A6A1F-CB63-44C3-B665-C1F71815F1C2}" destId="{594F6B43-5306-4156-A573-338DA8B5AA82}" srcOrd="0" destOrd="0" presId="urn:microsoft.com/office/officeart/2005/8/layout/vList6"/>
    <dgm:cxn modelId="{3E350C7A-3A99-478F-A237-E52923BD8E0E}" type="presParOf" srcId="{407A6A1F-CB63-44C3-B665-C1F71815F1C2}" destId="{8A157044-46C8-4DE3-A07F-FCA63978702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3997F8-2CA4-4C71-9280-FAF911DA745B}">
      <dsp:nvSpPr>
        <dsp:cNvPr id="0" name=""/>
        <dsp:cNvSpPr/>
      </dsp:nvSpPr>
      <dsp:spPr>
        <a:xfrm>
          <a:off x="3463636" y="3086"/>
          <a:ext cx="5195454" cy="1068316"/>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Individual must have minimum essential coverage or pay a penalty of 2% of household income for 2015</a:t>
          </a:r>
          <a:endParaRPr lang="en-US" sz="1600" kern="1200" dirty="0"/>
        </a:p>
      </dsp:txBody>
      <dsp:txXfrm>
        <a:off x="3463636" y="136626"/>
        <a:ext cx="4794836" cy="801237"/>
      </dsp:txXfrm>
    </dsp:sp>
    <dsp:sp modelId="{DBA581A8-639C-4E20-B8E7-1A97C1061CC7}">
      <dsp:nvSpPr>
        <dsp:cNvPr id="0" name=""/>
        <dsp:cNvSpPr/>
      </dsp:nvSpPr>
      <dsp:spPr>
        <a:xfrm>
          <a:off x="0" y="55140"/>
          <a:ext cx="3463636" cy="96420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smtClean="0"/>
            <a:t>Individual Mandate</a:t>
          </a:r>
          <a:endParaRPr lang="en-US" sz="3100" kern="1200" dirty="0"/>
        </a:p>
      </dsp:txBody>
      <dsp:txXfrm>
        <a:off x="47069" y="102209"/>
        <a:ext cx="3369498" cy="870070"/>
      </dsp:txXfrm>
    </dsp:sp>
    <dsp:sp modelId="{8A157044-46C8-4DE3-A07F-FCA63978702D}">
      <dsp:nvSpPr>
        <dsp:cNvPr id="0" name=""/>
        <dsp:cNvSpPr/>
      </dsp:nvSpPr>
      <dsp:spPr>
        <a:xfrm>
          <a:off x="3464482" y="1365351"/>
          <a:ext cx="5190380" cy="2815272"/>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Employer must offer affordable coverage that meets minimum value to substantially all employees.</a:t>
          </a:r>
          <a:endParaRPr lang="en-US" sz="1600" kern="1200" dirty="0"/>
        </a:p>
        <a:p>
          <a:pPr marL="171450" lvl="1" indent="-171450" algn="l" defTabSz="711200">
            <a:lnSpc>
              <a:spcPct val="90000"/>
            </a:lnSpc>
            <a:spcBef>
              <a:spcPct val="0"/>
            </a:spcBef>
            <a:spcAft>
              <a:spcPct val="15000"/>
            </a:spcAft>
            <a:buChar char="••"/>
          </a:pPr>
          <a:r>
            <a:rPr lang="en-US" sz="1600" kern="1200" dirty="0" smtClean="0"/>
            <a:t>If coverage is not offered: $2,000 penalty for every full-time employee (minus first 80 in 2015)</a:t>
          </a:r>
          <a:endParaRPr lang="en-US" sz="1600" kern="1200" dirty="0"/>
        </a:p>
        <a:p>
          <a:pPr marL="171450" lvl="1" indent="-171450" algn="l" defTabSz="711200">
            <a:lnSpc>
              <a:spcPct val="90000"/>
            </a:lnSpc>
            <a:spcBef>
              <a:spcPct val="0"/>
            </a:spcBef>
            <a:spcAft>
              <a:spcPct val="15000"/>
            </a:spcAft>
            <a:buChar char="••"/>
          </a:pPr>
          <a:r>
            <a:rPr lang="en-US" sz="1600" kern="1200" dirty="0" smtClean="0"/>
            <a:t>If coverage doesn’t meet MV or affordability: $3,000 penalty per full-time employee who receives a subsidy in the Exchange.</a:t>
          </a:r>
          <a:endParaRPr lang="en-US" sz="1600" kern="1200" dirty="0"/>
        </a:p>
      </dsp:txBody>
      <dsp:txXfrm>
        <a:off x="3464482" y="1717260"/>
        <a:ext cx="4134653" cy="2111454"/>
      </dsp:txXfrm>
    </dsp:sp>
    <dsp:sp modelId="{594F6B43-5306-4156-A573-338DA8B5AA82}">
      <dsp:nvSpPr>
        <dsp:cNvPr id="0" name=""/>
        <dsp:cNvSpPr/>
      </dsp:nvSpPr>
      <dsp:spPr>
        <a:xfrm>
          <a:off x="4228" y="1315728"/>
          <a:ext cx="3460253" cy="291451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smtClean="0"/>
            <a:t>Employer Mandate</a:t>
          </a:r>
          <a:endParaRPr lang="en-US" sz="3100" kern="1200" dirty="0"/>
        </a:p>
      </dsp:txBody>
      <dsp:txXfrm>
        <a:off x="146503" y="1458003"/>
        <a:ext cx="3175703" cy="262996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2F66D804-5EDA-46DB-BBB6-089C2645F86F}" type="datetimeFigureOut">
              <a:rPr lang="en-US" smtClean="0"/>
              <a:pPr/>
              <a:t>8/1/2015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93FDAFEA-3B20-4DBE-B8C7-7C4D29925399}" type="slidenum">
              <a:rPr lang="en-US" smtClean="0"/>
              <a:pPr/>
              <a:t>‹#›</a:t>
            </a:fld>
            <a:endParaRPr lang="en-US"/>
          </a:p>
        </p:txBody>
      </p:sp>
    </p:spTree>
    <p:extLst>
      <p:ext uri="{BB962C8B-B14F-4D97-AF65-F5344CB8AC3E}">
        <p14:creationId xmlns:p14="http://schemas.microsoft.com/office/powerpoint/2010/main" val="2893024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Penalties could include up to $100 a day under the Internal Revenue Code and Public Health Service Act </a:t>
            </a:r>
          </a:p>
          <a:p>
            <a:r>
              <a:rPr lang="en-US" dirty="0"/>
              <a:t>Also subject to enforcement actions under ERISA</a:t>
            </a:r>
          </a:p>
          <a:p>
            <a:r>
              <a:rPr lang="en-US" dirty="0"/>
              <a:t>What follows is a two-step approach to evaluate your wellness programs under the new final rules</a:t>
            </a:r>
          </a:p>
          <a:p>
            <a:endParaRPr lang="en-US" dirty="0"/>
          </a:p>
        </p:txBody>
      </p:sp>
      <p:sp>
        <p:nvSpPr>
          <p:cNvPr id="4" name="Slide Number Placeholder 3"/>
          <p:cNvSpPr>
            <a:spLocks noGrp="1"/>
          </p:cNvSpPr>
          <p:nvPr>
            <p:ph type="sldNum" sz="quarter" idx="10"/>
          </p:nvPr>
        </p:nvSpPr>
        <p:spPr/>
        <p:txBody>
          <a:bodyPr/>
          <a:lstStyle/>
          <a:p>
            <a:fld id="{93FDAFEA-3B20-4DBE-B8C7-7C4D29925399}" type="slidenum">
              <a:rPr lang="en-US" smtClean="0"/>
              <a:pPr/>
              <a:t>28</a:t>
            </a:fld>
            <a:endParaRPr lang="en-US"/>
          </a:p>
        </p:txBody>
      </p:sp>
    </p:spTree>
    <p:extLst>
      <p:ext uri="{BB962C8B-B14F-4D97-AF65-F5344CB8AC3E}">
        <p14:creationId xmlns:p14="http://schemas.microsoft.com/office/powerpoint/2010/main" val="2058892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 one to the process is determining if your program is Participatory</a:t>
            </a:r>
            <a:r>
              <a:rPr lang="en-US" baseline="0" dirty="0" smtClean="0"/>
              <a:t> or Health Contingent.</a:t>
            </a:r>
          </a:p>
          <a:p>
            <a:endParaRPr lang="en-US" baseline="0" dirty="0" smtClean="0"/>
          </a:p>
          <a:p>
            <a:r>
              <a:rPr lang="en-US" baseline="0" dirty="0" smtClean="0"/>
              <a:t>CLICK (to show animation)</a:t>
            </a:r>
          </a:p>
          <a:p>
            <a:endParaRPr lang="en-US" baseline="0" dirty="0" smtClean="0"/>
          </a:p>
          <a:p>
            <a:r>
              <a:rPr lang="en-US" baseline="0" dirty="0" smtClean="0"/>
              <a:t>Note on the slide it says that with a participatory program, employers are not required to meet the 5 requirements of HIPAA Wellness Rules.  HOWEVER, you do have to ensure that your program is offered to all “similarly </a:t>
            </a:r>
            <a:r>
              <a:rPr lang="en-US" baseline="0" dirty="0" err="1" smtClean="0"/>
              <a:t>situatuated</a:t>
            </a:r>
            <a:r>
              <a:rPr lang="en-US" baseline="0" dirty="0" smtClean="0"/>
              <a:t> individuals” such as all FT employees or those on the medical plan, etc.  Employers can set their own program eligibility.</a:t>
            </a:r>
          </a:p>
          <a:p>
            <a:endParaRPr lang="en-US" dirty="0"/>
          </a:p>
        </p:txBody>
      </p:sp>
      <p:sp>
        <p:nvSpPr>
          <p:cNvPr id="4" name="Slide Number Placeholder 3"/>
          <p:cNvSpPr>
            <a:spLocks noGrp="1"/>
          </p:cNvSpPr>
          <p:nvPr>
            <p:ph type="sldNum" sz="quarter" idx="10"/>
          </p:nvPr>
        </p:nvSpPr>
        <p:spPr/>
        <p:txBody>
          <a:bodyPr/>
          <a:lstStyle/>
          <a:p>
            <a:fld id="{93FDAFEA-3B20-4DBE-B8C7-7C4D29925399}" type="slidenum">
              <a:rPr lang="en-US" smtClean="0"/>
              <a:pPr/>
              <a:t>29</a:t>
            </a:fld>
            <a:endParaRPr lang="en-US"/>
          </a:p>
        </p:txBody>
      </p:sp>
    </p:spTree>
    <p:extLst>
      <p:ext uri="{BB962C8B-B14F-4D97-AF65-F5344CB8AC3E}">
        <p14:creationId xmlns:p14="http://schemas.microsoft.com/office/powerpoint/2010/main" val="1163328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types of programs are more robust, and have more regulatory concerns.  </a:t>
            </a:r>
          </a:p>
          <a:p>
            <a:endParaRPr lang="en-US" baseline="0" dirty="0" smtClean="0"/>
          </a:p>
          <a:p>
            <a:r>
              <a:rPr lang="en-US" baseline="0" dirty="0" smtClean="0"/>
              <a:t>CLICK (to show animation)  then read line on slide…</a:t>
            </a:r>
          </a:p>
          <a:p>
            <a:endParaRPr lang="en-US" baseline="0" dirty="0" smtClean="0"/>
          </a:p>
          <a:p>
            <a:r>
              <a:rPr lang="en-US" baseline="0" dirty="0" smtClean="0"/>
              <a:t>CLICK (to show animation) and read examples of each type of program.</a:t>
            </a:r>
          </a:p>
          <a:p>
            <a:endParaRPr lang="en-US" dirty="0"/>
          </a:p>
        </p:txBody>
      </p:sp>
      <p:sp>
        <p:nvSpPr>
          <p:cNvPr id="4" name="Slide Number Placeholder 3"/>
          <p:cNvSpPr>
            <a:spLocks noGrp="1"/>
          </p:cNvSpPr>
          <p:nvPr>
            <p:ph type="sldNum" sz="quarter" idx="10"/>
          </p:nvPr>
        </p:nvSpPr>
        <p:spPr/>
        <p:txBody>
          <a:bodyPr/>
          <a:lstStyle/>
          <a:p>
            <a:fld id="{93FDAFEA-3B20-4DBE-B8C7-7C4D29925399}" type="slidenum">
              <a:rPr lang="en-US" smtClean="0"/>
              <a:pPr/>
              <a:t>30</a:t>
            </a:fld>
            <a:endParaRPr lang="en-US"/>
          </a:p>
        </p:txBody>
      </p:sp>
    </p:spTree>
    <p:extLst>
      <p:ext uri="{BB962C8B-B14F-4D97-AF65-F5344CB8AC3E}">
        <p14:creationId xmlns:p14="http://schemas.microsoft.com/office/powerpoint/2010/main" val="3892178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will quickly address the 5 rules that are associated with health-contingent wellness programs…</a:t>
            </a:r>
          </a:p>
          <a:p>
            <a:endParaRPr lang="en-US" dirty="0"/>
          </a:p>
        </p:txBody>
      </p:sp>
      <p:sp>
        <p:nvSpPr>
          <p:cNvPr id="4" name="Slide Number Placeholder 3"/>
          <p:cNvSpPr>
            <a:spLocks noGrp="1"/>
          </p:cNvSpPr>
          <p:nvPr>
            <p:ph type="sldNum" sz="quarter" idx="10"/>
          </p:nvPr>
        </p:nvSpPr>
        <p:spPr/>
        <p:txBody>
          <a:bodyPr/>
          <a:lstStyle/>
          <a:p>
            <a:fld id="{93FDAFEA-3B20-4DBE-B8C7-7C4D29925399}" type="slidenum">
              <a:rPr lang="en-US" smtClean="0"/>
              <a:pPr/>
              <a:t>31</a:t>
            </a:fld>
            <a:endParaRPr lang="en-US"/>
          </a:p>
        </p:txBody>
      </p:sp>
    </p:spTree>
    <p:extLst>
      <p:ext uri="{BB962C8B-B14F-4D97-AF65-F5344CB8AC3E}">
        <p14:creationId xmlns:p14="http://schemas.microsoft.com/office/powerpoint/2010/main" val="2629139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3FDAFEA-3B20-4DBE-B8C7-7C4D29925399}" type="slidenum">
              <a:rPr lang="en-US" smtClean="0"/>
              <a:pPr/>
              <a:t>32</a:t>
            </a:fld>
            <a:endParaRPr lang="en-US"/>
          </a:p>
        </p:txBody>
      </p:sp>
    </p:spTree>
    <p:extLst>
      <p:ext uri="{BB962C8B-B14F-4D97-AF65-F5344CB8AC3E}">
        <p14:creationId xmlns:p14="http://schemas.microsoft.com/office/powerpoint/2010/main" val="531230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example of a program that is not reasonably designed:  A tobacco surcharge</a:t>
            </a:r>
            <a:r>
              <a:rPr lang="en-US" baseline="0" dirty="0" smtClean="0"/>
              <a:t> that does not offer any programming to support employees in changing their behavior (such as a cessation class).</a:t>
            </a:r>
            <a:endParaRPr lang="en-US" dirty="0"/>
          </a:p>
        </p:txBody>
      </p:sp>
      <p:sp>
        <p:nvSpPr>
          <p:cNvPr id="4" name="Slide Number Placeholder 3"/>
          <p:cNvSpPr>
            <a:spLocks noGrp="1"/>
          </p:cNvSpPr>
          <p:nvPr>
            <p:ph type="sldNum" sz="quarter" idx="10"/>
          </p:nvPr>
        </p:nvSpPr>
        <p:spPr/>
        <p:txBody>
          <a:bodyPr/>
          <a:lstStyle/>
          <a:p>
            <a:fld id="{93FDAFEA-3B20-4DBE-B8C7-7C4D29925399}" type="slidenum">
              <a:rPr lang="en-US" smtClean="0"/>
              <a:pPr/>
              <a:t>34</a:t>
            </a:fld>
            <a:endParaRPr lang="en-US"/>
          </a:p>
        </p:txBody>
      </p:sp>
    </p:spTree>
    <p:extLst>
      <p:ext uri="{BB962C8B-B14F-4D97-AF65-F5344CB8AC3E}">
        <p14:creationId xmlns:p14="http://schemas.microsoft.com/office/powerpoint/2010/main" val="182774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dirty="0"/>
              <a:t>Activity-Based Program Example (if asked): If Activity-based standard is to run 3 miles, and individual has medical reason cannot run, may set alternative as Activity-Based standard of walking twice a week. If individual also cannot walk due to medical reasons, would need third alternative</a:t>
            </a:r>
          </a:p>
          <a:p>
            <a:pPr defTabSz="881390">
              <a:defRPr/>
            </a:pPr>
            <a:endParaRPr lang="en-US" b="1" dirty="0"/>
          </a:p>
          <a:p>
            <a:pPr defTabSz="881390">
              <a:defRPr/>
            </a:pPr>
            <a:r>
              <a:rPr lang="en-US" dirty="0"/>
              <a:t>Outcome-Based Example: If standard is BMI, then an alternative is setting a BMI standard that is easier to reach, must give realistic time to reach, such as within year. Individual then earns same reward as if met initial standard (so plan may need to pay reward retroactively).</a:t>
            </a:r>
          </a:p>
          <a:p>
            <a:pPr defTabSz="881390">
              <a:defRPr/>
            </a:pPr>
            <a:endParaRPr lang="en-US" dirty="0"/>
          </a:p>
          <a:p>
            <a:pPr defTabSz="881390">
              <a:defRPr/>
            </a:pPr>
            <a:endParaRPr lang="en-US" b="1" dirty="0"/>
          </a:p>
          <a:p>
            <a:pPr defTabSz="881390">
              <a:defRPr/>
            </a:pPr>
            <a:endParaRPr lang="en-US" dirty="0"/>
          </a:p>
          <a:p>
            <a:endParaRPr lang="en-US" dirty="0"/>
          </a:p>
        </p:txBody>
      </p:sp>
      <p:sp>
        <p:nvSpPr>
          <p:cNvPr id="4" name="Slide Number Placeholder 3"/>
          <p:cNvSpPr>
            <a:spLocks noGrp="1"/>
          </p:cNvSpPr>
          <p:nvPr>
            <p:ph type="sldNum" sz="quarter" idx="10"/>
          </p:nvPr>
        </p:nvSpPr>
        <p:spPr/>
        <p:txBody>
          <a:bodyPr/>
          <a:lstStyle/>
          <a:p>
            <a:fld id="{93FDAFEA-3B20-4DBE-B8C7-7C4D29925399}" type="slidenum">
              <a:rPr lang="en-US" smtClean="0"/>
              <a:pPr/>
              <a:t>35</a:t>
            </a:fld>
            <a:endParaRPr lang="en-US"/>
          </a:p>
        </p:txBody>
      </p:sp>
    </p:spTree>
    <p:extLst>
      <p:ext uri="{BB962C8B-B14F-4D97-AF65-F5344CB8AC3E}">
        <p14:creationId xmlns:p14="http://schemas.microsoft.com/office/powerpoint/2010/main" val="2709674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FDAFEA-3B20-4DBE-B8C7-7C4D29925399}" type="slidenum">
              <a:rPr lang="en-US" smtClean="0"/>
              <a:pPr/>
              <a:t>36</a:t>
            </a:fld>
            <a:endParaRPr lang="en-US"/>
          </a:p>
        </p:txBody>
      </p:sp>
    </p:spTree>
    <p:extLst>
      <p:ext uri="{BB962C8B-B14F-4D97-AF65-F5344CB8AC3E}">
        <p14:creationId xmlns:p14="http://schemas.microsoft.com/office/powerpoint/2010/main" val="2778243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addition to the concerns with the ACA, here are a few additional Wellness Program Concerns.  We have a seven-page compliance checklist that we use to walk our clients through each of these areas.  If you have concerns or would like additional information on any or all of the above, feel free to see me after the presentation.</a:t>
            </a:r>
            <a:endParaRPr lang="en-US" dirty="0"/>
          </a:p>
        </p:txBody>
      </p:sp>
      <p:sp>
        <p:nvSpPr>
          <p:cNvPr id="4" name="Slide Number Placeholder 3"/>
          <p:cNvSpPr>
            <a:spLocks noGrp="1"/>
          </p:cNvSpPr>
          <p:nvPr>
            <p:ph type="sldNum" sz="quarter" idx="10"/>
          </p:nvPr>
        </p:nvSpPr>
        <p:spPr/>
        <p:txBody>
          <a:bodyPr/>
          <a:lstStyle/>
          <a:p>
            <a:fld id="{93FDAFEA-3B20-4DBE-B8C7-7C4D29925399}" type="slidenum">
              <a:rPr lang="en-US" smtClean="0"/>
              <a:pPr/>
              <a:t>37</a:t>
            </a:fld>
            <a:endParaRPr lang="en-US"/>
          </a:p>
        </p:txBody>
      </p:sp>
    </p:spTree>
    <p:extLst>
      <p:ext uri="{BB962C8B-B14F-4D97-AF65-F5344CB8AC3E}">
        <p14:creationId xmlns:p14="http://schemas.microsoft.com/office/powerpoint/2010/main" val="245175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007FE1-1A2A-4BF0-9728-41A26AC073DD}" type="datetime1">
              <a:rPr lang="en-US" smtClean="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8745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C13C67-EFA7-4637-BEFF-11F6637C4A98}" type="datetime1">
              <a:rPr lang="en-US" smtClean="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1467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05A70D-2FB9-4C58-BA73-A459D4B48B45}" type="datetime1">
              <a:rPr lang="en-US" smtClean="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10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E863AB-0F44-4129-B69F-F33C10BE0C9D}" type="datetime1">
              <a:rPr lang="en-US" smtClean="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pPr/>
              <a:t>‹#›</a:t>
            </a:fld>
            <a:endParaRPr lang="en-US" dirty="0"/>
          </a:p>
        </p:txBody>
      </p:sp>
    </p:spTree>
    <p:extLst>
      <p:ext uri="{BB962C8B-B14F-4D97-AF65-F5344CB8AC3E}">
        <p14:creationId xmlns:p14="http://schemas.microsoft.com/office/powerpoint/2010/main" val="14844187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055BF5-C626-4EAE-83FE-90385AC34819}" type="datetime1">
              <a:rPr lang="en-US" smtClean="0"/>
              <a:pPr/>
              <a:t>8/1/2015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376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416903-E309-4FEB-BE3F-7CEF66FD7315}" type="datetimeFigureOut">
              <a:rPr lang="en-US" dirty="0"/>
              <a:pPr/>
              <a:t>8/1/2015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6760" y="286603"/>
            <a:ext cx="676194" cy="569806"/>
          </a:xfrm>
          <a:prstGeom prst="rect">
            <a:avLst/>
          </a:prstGeom>
        </p:spPr>
      </p:pic>
    </p:spTree>
    <p:extLst>
      <p:ext uri="{BB962C8B-B14F-4D97-AF65-F5344CB8AC3E}">
        <p14:creationId xmlns:p14="http://schemas.microsoft.com/office/powerpoint/2010/main" val="762797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28C755-C1B7-4BE7-9239-33E565CF72BF}" type="datetime1">
              <a:rPr lang="en-US" smtClean="0"/>
              <a:pPr/>
              <a:t>8/1/2015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0611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AF431F-7210-46F6-85C1-83BAAF05CD85}" type="datetime1">
              <a:rPr lang="en-US" smtClean="0"/>
              <a:pPr/>
              <a:t>8/1/2015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7330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9249F6-F632-4EAB-B299-439F52D411A5}" type="datetime1">
              <a:rPr lang="en-US" smtClean="0"/>
              <a:pPr/>
              <a:t>8/1/2015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09357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497FD0E-13D6-45AC-BA19-6DF17AA7D7A7}" type="datetime1">
              <a:rPr lang="en-US" smtClean="0"/>
              <a:pPr/>
              <a:t>8/1/2015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7012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F0AC4-60E6-48FF-86D7-A13E2A8C4BBC}" type="datetime1">
              <a:rPr lang="en-US" smtClean="0"/>
              <a:pPr/>
              <a:t>8/1/2015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34993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5E48206-6208-4002-9AF5-B38F54CDB384}" type="datetimeFigureOut">
              <a:rPr lang="en-US" dirty="0"/>
              <a:pPr/>
              <a:t>8/1/2015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35E9566-ED0A-4494-A784-A4B9A5D1F786}"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1" y="6400800"/>
            <a:ext cx="9144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946571" y="340548"/>
            <a:ext cx="835125" cy="569806"/>
          </a:xfrm>
          <a:prstGeom prst="rect">
            <a:avLst/>
          </a:prstGeom>
        </p:spPr>
      </p:pic>
    </p:spTree>
    <p:extLst>
      <p:ext uri="{BB962C8B-B14F-4D97-AF65-F5344CB8AC3E}">
        <p14:creationId xmlns:p14="http://schemas.microsoft.com/office/powerpoint/2010/main" val="26239572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235" y="1759526"/>
            <a:ext cx="8742219" cy="2565585"/>
          </a:xfrm>
        </p:spPr>
        <p:txBody>
          <a:bodyPr>
            <a:normAutofit/>
          </a:bodyPr>
          <a:lstStyle/>
          <a:p>
            <a:pPr algn="ctr"/>
            <a:r>
              <a:rPr lang="en-US" dirty="0" smtClean="0"/>
              <a:t>Employer Reporting of Health Coverage</a:t>
            </a:r>
            <a:endParaRPr lang="en-US" dirty="0"/>
          </a:p>
        </p:txBody>
      </p:sp>
      <p:sp>
        <p:nvSpPr>
          <p:cNvPr id="3" name="Subtitle 2"/>
          <p:cNvSpPr>
            <a:spLocks noGrp="1"/>
          </p:cNvSpPr>
          <p:nvPr>
            <p:ph type="subTitle" idx="1"/>
          </p:nvPr>
        </p:nvSpPr>
        <p:spPr>
          <a:xfrm>
            <a:off x="-423949" y="4455621"/>
            <a:ext cx="10058400" cy="1437179"/>
          </a:xfrm>
        </p:spPr>
        <p:txBody>
          <a:bodyPr>
            <a:normAutofit/>
          </a:bodyPr>
          <a:lstStyle/>
          <a:p>
            <a:pPr algn="ctr"/>
            <a:r>
              <a:rPr lang="en-US" dirty="0" smtClean="0"/>
              <a:t>Presented BY:</a:t>
            </a:r>
          </a:p>
          <a:p>
            <a:pPr algn="ctr"/>
            <a:r>
              <a:rPr lang="en-US" dirty="0" smtClean="0"/>
              <a:t>Carly Clukey, SPHR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3943" y="455893"/>
            <a:ext cx="2422071" cy="1530749"/>
          </a:xfrm>
          <a:prstGeom prst="rect">
            <a:avLst/>
          </a:prstGeom>
        </p:spPr>
      </p:pic>
    </p:spTree>
    <p:extLst>
      <p:ext uri="{BB962C8B-B14F-4D97-AF65-F5344CB8AC3E}">
        <p14:creationId xmlns:p14="http://schemas.microsoft.com/office/powerpoint/2010/main" val="3922023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1095-C (Part 1)</a:t>
            </a:r>
            <a:endParaRPr lang="en-US" dirty="0"/>
          </a:p>
        </p:txBody>
      </p:sp>
      <p:sp>
        <p:nvSpPr>
          <p:cNvPr id="3" name="Content Placeholder 2"/>
          <p:cNvSpPr>
            <a:spLocks noGrp="1"/>
          </p:cNvSpPr>
          <p:nvPr>
            <p:ph idx="1"/>
          </p:nvPr>
        </p:nvSpPr>
        <p:spPr>
          <a:xfrm>
            <a:off x="263236" y="4131400"/>
            <a:ext cx="8548255" cy="1737695"/>
          </a:xfrm>
        </p:spPr>
        <p:txBody>
          <a:bodyPr>
            <a:normAutofit/>
          </a:bodyPr>
          <a:lstStyle/>
          <a:p>
            <a:r>
              <a:rPr lang="en-US" sz="2400" dirty="0" smtClean="0"/>
              <a:t>Includes employee &amp; employer information</a:t>
            </a:r>
          </a:p>
          <a:p>
            <a:r>
              <a:rPr lang="en-US" sz="2400" dirty="0" smtClean="0"/>
              <a:t>Employer must provide a contact number in case the IRS or employee has questions.</a:t>
            </a:r>
            <a:endParaRPr lang="en-US" sz="2400" dirty="0"/>
          </a:p>
        </p:txBody>
      </p:sp>
      <p:sp>
        <p:nvSpPr>
          <p:cNvPr id="5" name="Slide Number Placeholder 4"/>
          <p:cNvSpPr>
            <a:spLocks noGrp="1"/>
          </p:cNvSpPr>
          <p:nvPr>
            <p:ph type="sldNum" sz="quarter" idx="12"/>
          </p:nvPr>
        </p:nvSpPr>
        <p:spPr/>
        <p:txBody>
          <a:bodyPr/>
          <a:lstStyle/>
          <a:p>
            <a:fld id="{629637A9-119A-49DA-BD12-AAC58B377D80}" type="slidenum">
              <a:rPr lang="en-US" smtClean="0"/>
              <a:pPr/>
              <a:t>10</a:t>
            </a:fld>
            <a:endParaRPr lang="en-US" dirty="0"/>
          </a:p>
        </p:txBody>
      </p:sp>
      <p:pic>
        <p:nvPicPr>
          <p:cNvPr id="4" name="Picture 3"/>
          <p:cNvPicPr>
            <a:picLocks noChangeAspect="1"/>
          </p:cNvPicPr>
          <p:nvPr/>
        </p:nvPicPr>
        <p:blipFill>
          <a:blip r:embed="rId2"/>
          <a:stretch>
            <a:fillRect/>
          </a:stretch>
        </p:blipFill>
        <p:spPr>
          <a:xfrm>
            <a:off x="75583" y="1843412"/>
            <a:ext cx="8916017" cy="1697297"/>
          </a:xfrm>
          <a:prstGeom prst="rect">
            <a:avLst/>
          </a:prstGeom>
        </p:spPr>
      </p:pic>
    </p:spTree>
    <p:extLst>
      <p:ext uri="{BB962C8B-B14F-4D97-AF65-F5344CB8AC3E}">
        <p14:creationId xmlns:p14="http://schemas.microsoft.com/office/powerpoint/2010/main" val="347261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1095-C (Part 2)</a:t>
            </a:r>
            <a:endParaRPr lang="en-US" dirty="0"/>
          </a:p>
        </p:txBody>
      </p:sp>
      <p:sp>
        <p:nvSpPr>
          <p:cNvPr id="3" name="Content Placeholder 2"/>
          <p:cNvSpPr>
            <a:spLocks noGrp="1"/>
          </p:cNvSpPr>
          <p:nvPr>
            <p:ph idx="1"/>
          </p:nvPr>
        </p:nvSpPr>
        <p:spPr>
          <a:xfrm>
            <a:off x="235614" y="3634924"/>
            <a:ext cx="8733732" cy="2641185"/>
          </a:xfrm>
        </p:spPr>
        <p:txBody>
          <a:bodyPr>
            <a:normAutofit lnSpcReduction="10000"/>
          </a:bodyPr>
          <a:lstStyle/>
          <a:p>
            <a:r>
              <a:rPr lang="en-US" sz="2400" dirty="0" smtClean="0"/>
              <a:t>Outlines which months of the year the employee was offered coverage and which months the employee was enrolled</a:t>
            </a:r>
          </a:p>
          <a:p>
            <a:r>
              <a:rPr lang="en-US" sz="2400" dirty="0" smtClean="0"/>
              <a:t>Determines whether the coverage is affordable and meets minimum value</a:t>
            </a:r>
          </a:p>
          <a:p>
            <a:r>
              <a:rPr lang="en-US" sz="2400" dirty="0"/>
              <a:t>For each calendar month, enter the applicable code. If the same code applies to all 12 months, enter the code in the “All 12 Months” box, and do not complete the individual months.</a:t>
            </a:r>
          </a:p>
          <a:p>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pPr/>
              <a:t>11</a:t>
            </a:fld>
            <a:endParaRPr lang="en-US" dirty="0"/>
          </a:p>
        </p:txBody>
      </p:sp>
      <p:pic>
        <p:nvPicPr>
          <p:cNvPr id="4" name="Picture 3"/>
          <p:cNvPicPr>
            <a:picLocks noChangeAspect="1"/>
          </p:cNvPicPr>
          <p:nvPr/>
        </p:nvPicPr>
        <p:blipFill>
          <a:blip r:embed="rId2"/>
          <a:stretch>
            <a:fillRect/>
          </a:stretch>
        </p:blipFill>
        <p:spPr>
          <a:xfrm>
            <a:off x="235614" y="1837249"/>
            <a:ext cx="8733732" cy="1697787"/>
          </a:xfrm>
          <a:prstGeom prst="rect">
            <a:avLst/>
          </a:prstGeom>
        </p:spPr>
      </p:pic>
    </p:spTree>
    <p:extLst>
      <p:ext uri="{BB962C8B-B14F-4D97-AF65-F5344CB8AC3E}">
        <p14:creationId xmlns:p14="http://schemas.microsoft.com/office/powerpoint/2010/main" val="3038438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Harbors for Calculating Affordability</a:t>
            </a:r>
            <a:endParaRPr lang="en-US" dirty="0"/>
          </a:p>
        </p:txBody>
      </p:sp>
      <p:sp>
        <p:nvSpPr>
          <p:cNvPr id="3" name="Content Placeholder 2"/>
          <p:cNvSpPr>
            <a:spLocks noGrp="1"/>
          </p:cNvSpPr>
          <p:nvPr>
            <p:ph idx="1"/>
          </p:nvPr>
        </p:nvSpPr>
        <p:spPr/>
        <p:txBody>
          <a:bodyPr>
            <a:normAutofit/>
          </a:bodyPr>
          <a:lstStyle/>
          <a:p>
            <a:r>
              <a:rPr lang="en-US" sz="2800" dirty="0" smtClean="0"/>
              <a:t>Always based on Employee-Only Coverage</a:t>
            </a:r>
          </a:p>
          <a:p>
            <a:r>
              <a:rPr lang="en-US" sz="2800" dirty="0" smtClean="0"/>
              <a:t>Three safe-harbors to determine affordability</a:t>
            </a:r>
          </a:p>
          <a:p>
            <a:pPr lvl="3"/>
            <a:r>
              <a:rPr lang="en-US" sz="2000" dirty="0" smtClean="0"/>
              <a:t>Cost of coverage cannot exceed 9.5 </a:t>
            </a:r>
            <a:r>
              <a:rPr lang="en-US" sz="2000" dirty="0"/>
              <a:t>% of an employees </a:t>
            </a:r>
            <a:r>
              <a:rPr lang="en-US" sz="2000" dirty="0" smtClean="0"/>
              <a:t>salary. </a:t>
            </a:r>
            <a:r>
              <a:rPr lang="en-US" sz="2000" dirty="0"/>
              <a:t>For example, for an employee making </a:t>
            </a:r>
            <a:r>
              <a:rPr lang="en-US" sz="2000" dirty="0" smtClean="0"/>
              <a:t>$35,000 </a:t>
            </a:r>
            <a:r>
              <a:rPr lang="en-US" sz="2000" dirty="0"/>
              <a:t>per year, </a:t>
            </a:r>
            <a:r>
              <a:rPr lang="en-US" sz="2000" dirty="0" smtClean="0"/>
              <a:t>coverage </a:t>
            </a:r>
            <a:r>
              <a:rPr lang="en-US" sz="2000" dirty="0"/>
              <a:t>would </a:t>
            </a:r>
            <a:r>
              <a:rPr lang="en-US" sz="2000" dirty="0" smtClean="0"/>
              <a:t>be affordable if less than </a:t>
            </a:r>
            <a:r>
              <a:rPr lang="en-US" sz="2000" dirty="0"/>
              <a:t>$</a:t>
            </a:r>
            <a:r>
              <a:rPr lang="en-US" sz="2000" dirty="0" smtClean="0"/>
              <a:t>277.08 </a:t>
            </a:r>
            <a:r>
              <a:rPr lang="en-US" sz="2000" dirty="0"/>
              <a:t>per month. </a:t>
            </a:r>
            <a:endParaRPr lang="en-US" sz="2000" dirty="0" smtClean="0"/>
          </a:p>
          <a:p>
            <a:pPr lvl="3"/>
            <a:r>
              <a:rPr lang="en-US" sz="2000" dirty="0" smtClean="0"/>
              <a:t>Cost of coverage cannot exceed 9.5</a:t>
            </a:r>
            <a:r>
              <a:rPr lang="en-US" sz="2000" dirty="0"/>
              <a:t>% of the Federal Poverty </a:t>
            </a:r>
            <a:r>
              <a:rPr lang="en-US" sz="2000" dirty="0" smtClean="0"/>
              <a:t>Guidelines. </a:t>
            </a:r>
            <a:r>
              <a:rPr lang="en-US" sz="2000" dirty="0"/>
              <a:t>For 2015, Federal Poverty </a:t>
            </a:r>
            <a:r>
              <a:rPr lang="en-US" sz="2000" dirty="0" smtClean="0"/>
              <a:t>Guideline for an individual </a:t>
            </a:r>
            <a:r>
              <a:rPr lang="en-US" sz="2000" dirty="0"/>
              <a:t>is $</a:t>
            </a:r>
            <a:r>
              <a:rPr lang="en-US" sz="2000" dirty="0" smtClean="0"/>
              <a:t>11,770. Coverage must be less than $93.18 per month to be affordable.</a:t>
            </a:r>
          </a:p>
          <a:p>
            <a:pPr lvl="3"/>
            <a:r>
              <a:rPr lang="en-US" sz="2000" dirty="0" smtClean="0"/>
              <a:t>Cost of coverage cannot exceed 9.5</a:t>
            </a:r>
            <a:r>
              <a:rPr lang="en-US" sz="2000" dirty="0"/>
              <a:t>% of the employees rate of pay at the time he was offered </a:t>
            </a:r>
            <a:r>
              <a:rPr lang="en-US" sz="2000" dirty="0" smtClean="0"/>
              <a:t>benefits.</a:t>
            </a:r>
            <a:endParaRPr lang="en-US" sz="2000"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12</a:t>
            </a:fld>
            <a:endParaRPr lang="en-US" dirty="0"/>
          </a:p>
        </p:txBody>
      </p:sp>
    </p:spTree>
    <p:extLst>
      <p:ext uri="{BB962C8B-B14F-4D97-AF65-F5344CB8AC3E}">
        <p14:creationId xmlns:p14="http://schemas.microsoft.com/office/powerpoint/2010/main" val="3149667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1095-C (Part 2 Line #14)</a:t>
            </a:r>
            <a:endParaRPr lang="en-US" dirty="0"/>
          </a:p>
        </p:txBody>
      </p:sp>
      <p:sp>
        <p:nvSpPr>
          <p:cNvPr id="3" name="Content Placeholder 2"/>
          <p:cNvSpPr>
            <a:spLocks noGrp="1"/>
          </p:cNvSpPr>
          <p:nvPr>
            <p:ph idx="1"/>
          </p:nvPr>
        </p:nvSpPr>
        <p:spPr>
          <a:xfrm>
            <a:off x="193964" y="1737362"/>
            <a:ext cx="8950036" cy="4372494"/>
          </a:xfrm>
        </p:spPr>
        <p:txBody>
          <a:bodyPr>
            <a:noAutofit/>
          </a:bodyPr>
          <a:lstStyle/>
          <a:p>
            <a:pPr>
              <a:spcBef>
                <a:spcPts val="500"/>
              </a:spcBef>
              <a:spcAft>
                <a:spcPts val="0"/>
              </a:spcAft>
            </a:pPr>
            <a:r>
              <a:rPr lang="en-US" sz="1600" dirty="0"/>
              <a:t>1A. Qualifying Offer: Minimum essential coverage </a:t>
            </a:r>
            <a:r>
              <a:rPr lang="en-US" sz="1600" dirty="0" smtClean="0"/>
              <a:t>providing minimum </a:t>
            </a:r>
            <a:r>
              <a:rPr lang="en-US" sz="1600" dirty="0"/>
              <a:t>value offered to full-time employee with </a:t>
            </a:r>
            <a:r>
              <a:rPr lang="en-US" sz="1600" dirty="0" smtClean="0"/>
              <a:t>employee contribution </a:t>
            </a:r>
            <a:r>
              <a:rPr lang="en-US" sz="1600" dirty="0"/>
              <a:t>for self-only coverage equal to or less than </a:t>
            </a:r>
            <a:r>
              <a:rPr lang="en-US" sz="1600" dirty="0" smtClean="0"/>
              <a:t>9.5% federal </a:t>
            </a:r>
            <a:r>
              <a:rPr lang="en-US" sz="1600" dirty="0"/>
              <a:t>poverty line and at least </a:t>
            </a:r>
            <a:r>
              <a:rPr lang="en-US" sz="1600" dirty="0" smtClean="0"/>
              <a:t>minimum essential </a:t>
            </a:r>
            <a:r>
              <a:rPr lang="en-US" sz="1600" dirty="0"/>
              <a:t>coverage offered to spouse and dependent(s</a:t>
            </a:r>
            <a:r>
              <a:rPr lang="en-US" sz="1600" dirty="0" smtClean="0"/>
              <a:t>).</a:t>
            </a:r>
          </a:p>
          <a:p>
            <a:pPr>
              <a:spcBef>
                <a:spcPts val="500"/>
              </a:spcBef>
              <a:spcAft>
                <a:spcPts val="0"/>
              </a:spcAft>
            </a:pPr>
            <a:r>
              <a:rPr lang="en-US" sz="1600" dirty="0"/>
              <a:t>1B. Minimum essential coverage providing minimum </a:t>
            </a:r>
            <a:r>
              <a:rPr lang="en-US" sz="1600" dirty="0" smtClean="0"/>
              <a:t>value offered </a:t>
            </a:r>
            <a:r>
              <a:rPr lang="en-US" sz="1600" dirty="0"/>
              <a:t>to employee only.</a:t>
            </a:r>
          </a:p>
          <a:p>
            <a:pPr>
              <a:spcBef>
                <a:spcPts val="500"/>
              </a:spcBef>
              <a:spcAft>
                <a:spcPts val="0"/>
              </a:spcAft>
            </a:pPr>
            <a:r>
              <a:rPr lang="en-US" sz="1600" dirty="0"/>
              <a:t>1C. Minimum essential coverage providing minimum </a:t>
            </a:r>
            <a:r>
              <a:rPr lang="en-US" sz="1600" dirty="0" smtClean="0"/>
              <a:t>value offered </a:t>
            </a:r>
            <a:r>
              <a:rPr lang="en-US" sz="1600" dirty="0"/>
              <a:t>to employee and at least minimum essential </a:t>
            </a:r>
            <a:r>
              <a:rPr lang="en-US" sz="1600" dirty="0" smtClean="0"/>
              <a:t>coverage offered </a:t>
            </a:r>
            <a:r>
              <a:rPr lang="en-US" sz="1600" dirty="0"/>
              <a:t>to dependent(s) (not spouse).</a:t>
            </a:r>
          </a:p>
          <a:p>
            <a:pPr>
              <a:spcBef>
                <a:spcPts val="500"/>
              </a:spcBef>
              <a:spcAft>
                <a:spcPts val="0"/>
              </a:spcAft>
            </a:pPr>
            <a:r>
              <a:rPr lang="en-US" sz="1600" dirty="0"/>
              <a:t>1D. Minimum essential coverage providing minimum </a:t>
            </a:r>
            <a:r>
              <a:rPr lang="en-US" sz="1600" dirty="0" smtClean="0"/>
              <a:t>value offered </a:t>
            </a:r>
            <a:r>
              <a:rPr lang="en-US" sz="1600" dirty="0"/>
              <a:t>to employee and at least minimum essential </a:t>
            </a:r>
            <a:r>
              <a:rPr lang="en-US" sz="1600" dirty="0" smtClean="0"/>
              <a:t>coverage offered </a:t>
            </a:r>
            <a:r>
              <a:rPr lang="en-US" sz="1600" dirty="0"/>
              <a:t>to spouse (not dependent(s)).</a:t>
            </a:r>
          </a:p>
          <a:p>
            <a:pPr>
              <a:spcBef>
                <a:spcPts val="500"/>
              </a:spcBef>
              <a:spcAft>
                <a:spcPts val="0"/>
              </a:spcAft>
            </a:pPr>
            <a:r>
              <a:rPr lang="en-US" sz="1600" dirty="0"/>
              <a:t>1E. Minimum essential coverage providing minimum </a:t>
            </a:r>
            <a:r>
              <a:rPr lang="en-US" sz="1600" dirty="0" smtClean="0"/>
              <a:t>value offered </a:t>
            </a:r>
            <a:r>
              <a:rPr lang="en-US" sz="1600" dirty="0"/>
              <a:t>to employee and at least minimum essential </a:t>
            </a:r>
            <a:r>
              <a:rPr lang="en-US" sz="1600" dirty="0" smtClean="0"/>
              <a:t>coverage offered </a:t>
            </a:r>
            <a:r>
              <a:rPr lang="en-US" sz="1600" dirty="0"/>
              <a:t>to dependent(s) and spouse.</a:t>
            </a:r>
          </a:p>
          <a:p>
            <a:pPr>
              <a:spcBef>
                <a:spcPts val="500"/>
              </a:spcBef>
              <a:spcAft>
                <a:spcPts val="0"/>
              </a:spcAft>
            </a:pPr>
            <a:r>
              <a:rPr lang="en-US" sz="1600" dirty="0"/>
              <a:t>1F. Minimum essential coverage NOT providing </a:t>
            </a:r>
            <a:r>
              <a:rPr lang="en-US" sz="1600" dirty="0" smtClean="0"/>
              <a:t>minimum value </a:t>
            </a:r>
            <a:r>
              <a:rPr lang="en-US" sz="1600" dirty="0"/>
              <a:t>offered to employee, or employee and spouse </a:t>
            </a:r>
            <a:r>
              <a:rPr lang="en-US" sz="1600" dirty="0" smtClean="0"/>
              <a:t>or dependent(s</a:t>
            </a:r>
            <a:r>
              <a:rPr lang="en-US" sz="1600" dirty="0"/>
              <a:t>), or employee, spouse and dependents.</a:t>
            </a:r>
          </a:p>
          <a:p>
            <a:pPr>
              <a:spcBef>
                <a:spcPts val="500"/>
              </a:spcBef>
              <a:spcAft>
                <a:spcPts val="0"/>
              </a:spcAft>
            </a:pPr>
            <a:r>
              <a:rPr lang="en-US" sz="1600" dirty="0"/>
              <a:t>1G. Offer of coverage to employee who was not a </a:t>
            </a:r>
            <a:r>
              <a:rPr lang="en-US" sz="1600" dirty="0" smtClean="0"/>
              <a:t>full-time employee </a:t>
            </a:r>
            <a:r>
              <a:rPr lang="en-US" sz="1600" dirty="0"/>
              <a:t>for any month of the calendar year and who </a:t>
            </a:r>
            <a:r>
              <a:rPr lang="en-US" sz="1600" dirty="0" smtClean="0"/>
              <a:t>enrolled in </a:t>
            </a:r>
            <a:r>
              <a:rPr lang="en-US" sz="1600" dirty="0"/>
              <a:t>self-insured coverage for one or more months of the </a:t>
            </a:r>
            <a:r>
              <a:rPr lang="en-US" sz="1600" dirty="0" smtClean="0"/>
              <a:t>calendar year</a:t>
            </a:r>
            <a:r>
              <a:rPr lang="en-US" sz="1600" dirty="0"/>
              <a:t>.</a:t>
            </a:r>
          </a:p>
          <a:p>
            <a:pPr>
              <a:spcBef>
                <a:spcPts val="500"/>
              </a:spcBef>
              <a:spcAft>
                <a:spcPts val="0"/>
              </a:spcAft>
            </a:pPr>
            <a:r>
              <a:rPr lang="en-US" sz="1600" dirty="0"/>
              <a:t>1H. No offer of coverage (employee not offered any </a:t>
            </a:r>
            <a:r>
              <a:rPr lang="en-US" sz="1600" dirty="0" smtClean="0"/>
              <a:t>health coverage </a:t>
            </a:r>
            <a:r>
              <a:rPr lang="en-US" sz="1600" dirty="0"/>
              <a:t>or employee offered coverage that is not </a:t>
            </a:r>
            <a:r>
              <a:rPr lang="en-US" sz="1600" dirty="0" smtClean="0"/>
              <a:t>minimum essential </a:t>
            </a:r>
            <a:r>
              <a:rPr lang="en-US" sz="1600" dirty="0"/>
              <a:t>coverage).</a:t>
            </a:r>
          </a:p>
          <a:p>
            <a:pPr>
              <a:spcBef>
                <a:spcPts val="500"/>
              </a:spcBef>
              <a:spcAft>
                <a:spcPts val="0"/>
              </a:spcAft>
            </a:pPr>
            <a:r>
              <a:rPr lang="en-US" sz="1600" dirty="0"/>
              <a:t>1I. Qualifying Offer Transition Relief 2015: Employee (</a:t>
            </a:r>
            <a:r>
              <a:rPr lang="en-US" sz="1600" dirty="0" smtClean="0"/>
              <a:t>and spouse </a:t>
            </a:r>
            <a:r>
              <a:rPr lang="en-US" sz="1600" dirty="0"/>
              <a:t>or dependents) received no offer of coverage, </a:t>
            </a:r>
            <a:r>
              <a:rPr lang="en-US" sz="1600" dirty="0" smtClean="0"/>
              <a:t>received an </a:t>
            </a:r>
            <a:r>
              <a:rPr lang="en-US" sz="1600" dirty="0"/>
              <a:t>offer that is not a qualifying offer, or received a qualifying </a:t>
            </a:r>
            <a:r>
              <a:rPr lang="en-US" sz="1600" dirty="0" smtClean="0"/>
              <a:t>offer for </a:t>
            </a:r>
            <a:r>
              <a:rPr lang="en-US" sz="1600" dirty="0"/>
              <a:t>less than 12 months.</a:t>
            </a:r>
          </a:p>
        </p:txBody>
      </p:sp>
      <p:sp>
        <p:nvSpPr>
          <p:cNvPr id="4" name="Slide Number Placeholder 3"/>
          <p:cNvSpPr>
            <a:spLocks noGrp="1"/>
          </p:cNvSpPr>
          <p:nvPr>
            <p:ph type="sldNum" sz="quarter" idx="12"/>
          </p:nvPr>
        </p:nvSpPr>
        <p:spPr/>
        <p:txBody>
          <a:bodyPr/>
          <a:lstStyle/>
          <a:p>
            <a:fld id="{629637A9-119A-49DA-BD12-AAC58B377D80}" type="slidenum">
              <a:rPr lang="en-US" smtClean="0"/>
              <a:pPr/>
              <a:t>13</a:t>
            </a:fld>
            <a:endParaRPr lang="en-US" dirty="0"/>
          </a:p>
        </p:txBody>
      </p:sp>
      <p:sp>
        <p:nvSpPr>
          <p:cNvPr id="5" name="Rectangle 4"/>
          <p:cNvSpPr/>
          <p:nvPr/>
        </p:nvSpPr>
        <p:spPr>
          <a:xfrm>
            <a:off x="0" y="1737361"/>
            <a:ext cx="9144000" cy="770312"/>
          </a:xfrm>
          <a:prstGeom prst="rect">
            <a:avLst/>
          </a:prstGeom>
          <a:solidFill>
            <a:srgbClr val="FFFF00">
              <a:alpha val="1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690852"/>
            <a:ext cx="9144000" cy="604057"/>
          </a:xfrm>
          <a:prstGeom prst="rect">
            <a:avLst/>
          </a:prstGeom>
          <a:solidFill>
            <a:srgbClr val="FFFF00">
              <a:alpha val="1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176059"/>
            <a:ext cx="9144000" cy="604057"/>
          </a:xfrm>
          <a:prstGeom prst="rect">
            <a:avLst/>
          </a:prstGeom>
          <a:solidFill>
            <a:srgbClr val="FFFF00">
              <a:alpha val="1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110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1095-C (Part 2 Line #15)</a:t>
            </a:r>
            <a:endParaRPr lang="en-US" dirty="0"/>
          </a:p>
        </p:txBody>
      </p:sp>
      <p:sp>
        <p:nvSpPr>
          <p:cNvPr id="3" name="Content Placeholder 2"/>
          <p:cNvSpPr>
            <a:spLocks noGrp="1"/>
          </p:cNvSpPr>
          <p:nvPr>
            <p:ph idx="1"/>
          </p:nvPr>
        </p:nvSpPr>
        <p:spPr/>
        <p:txBody>
          <a:bodyPr>
            <a:noAutofit/>
          </a:bodyPr>
          <a:lstStyle/>
          <a:p>
            <a:r>
              <a:rPr lang="en-US" sz="2400" dirty="0" smtClean="0"/>
              <a:t>Complete line 15 only if code 1B, 1C, 1D or 1E is entered on Line #14</a:t>
            </a:r>
          </a:p>
          <a:p>
            <a:r>
              <a:rPr lang="en-US" sz="2400" dirty="0" smtClean="0"/>
              <a:t>Enter the amount of the Employee-Only share of the lowest-cost monthly premium for the plan that provides minimum essential coverage and meets minimum value.</a:t>
            </a:r>
          </a:p>
          <a:p>
            <a:pPr lvl="3"/>
            <a:r>
              <a:rPr lang="en-US" sz="2000" dirty="0" smtClean="0"/>
              <a:t>The employee may have elected to “buy-up” to a different plan or include dependents on their policy. Therefore, Line #15 isn’t necessarily what the employee is paying for health insurance.</a:t>
            </a:r>
          </a:p>
          <a:p>
            <a:r>
              <a:rPr lang="en-US" sz="2400" dirty="0" smtClean="0"/>
              <a:t>If the employer pays 100% of the premium, enter “0.00”; do not leave blank.</a:t>
            </a:r>
            <a:endParaRPr lang="en-US" sz="2400"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14</a:t>
            </a:fld>
            <a:endParaRPr lang="en-US" dirty="0"/>
          </a:p>
        </p:txBody>
      </p:sp>
    </p:spTree>
    <p:extLst>
      <p:ext uri="{BB962C8B-B14F-4D97-AF65-F5344CB8AC3E}">
        <p14:creationId xmlns:p14="http://schemas.microsoft.com/office/powerpoint/2010/main" val="3731816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1095-C (Part 2 Line #16)</a:t>
            </a:r>
            <a:endParaRPr lang="en-US" dirty="0"/>
          </a:p>
        </p:txBody>
      </p:sp>
      <p:sp>
        <p:nvSpPr>
          <p:cNvPr id="3" name="Content Placeholder 2"/>
          <p:cNvSpPr>
            <a:spLocks noGrp="1"/>
          </p:cNvSpPr>
          <p:nvPr>
            <p:ph idx="1"/>
          </p:nvPr>
        </p:nvSpPr>
        <p:spPr/>
        <p:txBody>
          <a:bodyPr>
            <a:normAutofit lnSpcReduction="10000"/>
          </a:bodyPr>
          <a:lstStyle/>
          <a:p>
            <a:r>
              <a:rPr lang="en-US" dirty="0"/>
              <a:t>2A</a:t>
            </a:r>
            <a:r>
              <a:rPr lang="en-US" dirty="0" smtClean="0"/>
              <a:t>: If </a:t>
            </a:r>
            <a:r>
              <a:rPr lang="en-US" dirty="0"/>
              <a:t>employee was not employed on any day of month.</a:t>
            </a:r>
          </a:p>
          <a:p>
            <a:r>
              <a:rPr lang="en-US" dirty="0"/>
              <a:t>2B</a:t>
            </a:r>
            <a:r>
              <a:rPr lang="en-US" dirty="0" smtClean="0"/>
              <a:t>: If </a:t>
            </a:r>
            <a:r>
              <a:rPr lang="en-US" dirty="0"/>
              <a:t>employee is not a full time employee.</a:t>
            </a:r>
          </a:p>
          <a:p>
            <a:r>
              <a:rPr lang="en-US" dirty="0"/>
              <a:t>2C</a:t>
            </a:r>
            <a:r>
              <a:rPr lang="en-US" dirty="0" smtClean="0"/>
              <a:t>: If </a:t>
            </a:r>
            <a:r>
              <a:rPr lang="en-US" dirty="0"/>
              <a:t>employee was enrolled in coverage for any month</a:t>
            </a:r>
            <a:r>
              <a:rPr lang="en-US" dirty="0" smtClean="0"/>
              <a:t>. **</a:t>
            </a:r>
            <a:endParaRPr lang="en-US" dirty="0"/>
          </a:p>
          <a:p>
            <a:r>
              <a:rPr lang="en-US" dirty="0"/>
              <a:t>2D</a:t>
            </a:r>
            <a:r>
              <a:rPr lang="en-US" dirty="0" smtClean="0"/>
              <a:t>: If </a:t>
            </a:r>
            <a:r>
              <a:rPr lang="en-US" dirty="0"/>
              <a:t>the employee is in a limited non-assessment period.</a:t>
            </a:r>
          </a:p>
          <a:p>
            <a:r>
              <a:rPr lang="en-US" dirty="0"/>
              <a:t>2E</a:t>
            </a:r>
            <a:r>
              <a:rPr lang="en-US" dirty="0" smtClean="0"/>
              <a:t>: If </a:t>
            </a:r>
            <a:r>
              <a:rPr lang="en-US" dirty="0"/>
              <a:t>for any month in which the multi-employer interim guidance applies.</a:t>
            </a:r>
          </a:p>
          <a:p>
            <a:r>
              <a:rPr lang="en-US" dirty="0"/>
              <a:t>2F</a:t>
            </a:r>
            <a:r>
              <a:rPr lang="en-US" dirty="0" smtClean="0"/>
              <a:t>: If </a:t>
            </a:r>
            <a:r>
              <a:rPr lang="en-US" dirty="0"/>
              <a:t>the employer used the section 4980H Form W-2 safe harbor to determine affordability.</a:t>
            </a:r>
          </a:p>
          <a:p>
            <a:r>
              <a:rPr lang="en-US" dirty="0"/>
              <a:t>2G</a:t>
            </a:r>
            <a:r>
              <a:rPr lang="en-US" dirty="0" smtClean="0"/>
              <a:t>: If </a:t>
            </a:r>
            <a:r>
              <a:rPr lang="en-US" dirty="0"/>
              <a:t>the employer used the section 4980H federal poverty line safe harbor to determine affordability.</a:t>
            </a:r>
          </a:p>
          <a:p>
            <a:r>
              <a:rPr lang="en-US" dirty="0"/>
              <a:t>2H</a:t>
            </a:r>
            <a:r>
              <a:rPr lang="en-US" dirty="0" smtClean="0"/>
              <a:t>: If </a:t>
            </a:r>
            <a:r>
              <a:rPr lang="en-US" dirty="0"/>
              <a:t>the employer used the section 4980H rate of pay safe 4980H(b)</a:t>
            </a:r>
          </a:p>
        </p:txBody>
      </p:sp>
      <p:sp>
        <p:nvSpPr>
          <p:cNvPr id="4" name="Slide Number Placeholder 3"/>
          <p:cNvSpPr>
            <a:spLocks noGrp="1"/>
          </p:cNvSpPr>
          <p:nvPr>
            <p:ph type="sldNum" sz="quarter" idx="12"/>
          </p:nvPr>
        </p:nvSpPr>
        <p:spPr/>
        <p:txBody>
          <a:bodyPr/>
          <a:lstStyle/>
          <a:p>
            <a:fld id="{629637A9-119A-49DA-BD12-AAC58B377D80}" type="slidenum">
              <a:rPr lang="en-US" smtClean="0"/>
              <a:pPr/>
              <a:t>15</a:t>
            </a:fld>
            <a:endParaRPr lang="en-US" dirty="0"/>
          </a:p>
        </p:txBody>
      </p:sp>
    </p:spTree>
    <p:extLst>
      <p:ext uri="{BB962C8B-B14F-4D97-AF65-F5344CB8AC3E}">
        <p14:creationId xmlns:p14="http://schemas.microsoft.com/office/powerpoint/2010/main" val="1119376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3269672"/>
            <a:ext cx="8977745" cy="2064328"/>
          </a:xfrm>
        </p:spPr>
        <p:txBody>
          <a:bodyPr>
            <a:noAutofit/>
          </a:bodyPr>
          <a:lstStyle/>
          <a:p>
            <a:r>
              <a:rPr lang="en-US" sz="2400" dirty="0" smtClean="0"/>
              <a:t>Life 14: Code 1E used if using W-2 to measure affordability</a:t>
            </a:r>
          </a:p>
          <a:p>
            <a:r>
              <a:rPr lang="en-US" sz="2400" dirty="0" smtClean="0"/>
              <a:t>Line 15: Enter cost of Employee-Only coverage of lowest cost plan</a:t>
            </a:r>
          </a:p>
          <a:p>
            <a:r>
              <a:rPr lang="en-US" sz="2400" dirty="0" smtClean="0"/>
              <a:t>Line 16: 2F corresponds with Code 1E and outlines that you are using W-2 to measure affordability. However, if employee enrolled in coverage, always use Code 2C, even if others apply.</a:t>
            </a:r>
            <a:endParaRPr lang="en-US" sz="2400" dirty="0"/>
          </a:p>
        </p:txBody>
      </p:sp>
      <p:sp>
        <p:nvSpPr>
          <p:cNvPr id="2" name="Slide Number Placeholder 1"/>
          <p:cNvSpPr>
            <a:spLocks noGrp="1"/>
          </p:cNvSpPr>
          <p:nvPr>
            <p:ph type="sldNum" sz="quarter" idx="12"/>
          </p:nvPr>
        </p:nvSpPr>
        <p:spPr/>
        <p:txBody>
          <a:bodyPr/>
          <a:lstStyle/>
          <a:p>
            <a:fld id="{629637A9-119A-49DA-BD12-AAC58B377D80}" type="slidenum">
              <a:rPr lang="en-US" smtClean="0"/>
              <a:pPr/>
              <a:t>16</a:t>
            </a:fld>
            <a:endParaRPr lang="en-US" dirty="0"/>
          </a:p>
        </p:txBody>
      </p:sp>
      <p:pic>
        <p:nvPicPr>
          <p:cNvPr id="4" name="Picture 3"/>
          <p:cNvPicPr>
            <a:picLocks noChangeAspect="1"/>
          </p:cNvPicPr>
          <p:nvPr/>
        </p:nvPicPr>
        <p:blipFill>
          <a:blip r:embed="rId2"/>
          <a:stretch>
            <a:fillRect/>
          </a:stretch>
        </p:blipFill>
        <p:spPr>
          <a:xfrm>
            <a:off x="83127" y="1102954"/>
            <a:ext cx="8977745" cy="1753529"/>
          </a:xfrm>
          <a:prstGeom prst="rect">
            <a:avLst/>
          </a:prstGeom>
        </p:spPr>
      </p:pic>
      <p:sp>
        <p:nvSpPr>
          <p:cNvPr id="5" name="TextBox 4"/>
          <p:cNvSpPr txBox="1"/>
          <p:nvPr/>
        </p:nvSpPr>
        <p:spPr>
          <a:xfrm>
            <a:off x="1163780" y="2586837"/>
            <a:ext cx="331517" cy="369332"/>
          </a:xfrm>
          <a:prstGeom prst="rect">
            <a:avLst/>
          </a:prstGeom>
          <a:noFill/>
        </p:spPr>
        <p:txBody>
          <a:bodyPr wrap="square" rtlCol="0">
            <a:spAutoFit/>
          </a:bodyPr>
          <a:lstStyle/>
          <a:p>
            <a:r>
              <a:rPr lang="en-US" dirty="0">
                <a:solidFill>
                  <a:srgbClr val="FF0000"/>
                </a:solidFill>
              </a:rPr>
              <a:t>/</a:t>
            </a:r>
          </a:p>
        </p:txBody>
      </p:sp>
      <p:sp>
        <p:nvSpPr>
          <p:cNvPr id="6" name="TextBox 5"/>
          <p:cNvSpPr txBox="1"/>
          <p:nvPr/>
        </p:nvSpPr>
        <p:spPr>
          <a:xfrm>
            <a:off x="1023739" y="2412670"/>
            <a:ext cx="569529" cy="307777"/>
          </a:xfrm>
          <a:prstGeom prst="rect">
            <a:avLst/>
          </a:prstGeom>
          <a:noFill/>
        </p:spPr>
        <p:txBody>
          <a:bodyPr wrap="square" rtlCol="0">
            <a:spAutoFit/>
          </a:bodyPr>
          <a:lstStyle/>
          <a:p>
            <a:pPr algn="ctr"/>
            <a:r>
              <a:rPr lang="en-US" sz="1400" dirty="0"/>
              <a:t>2C</a:t>
            </a:r>
          </a:p>
        </p:txBody>
      </p:sp>
    </p:spTree>
    <p:extLst>
      <p:ext uri="{BB962C8B-B14F-4D97-AF65-F5344CB8AC3E}">
        <p14:creationId xmlns:p14="http://schemas.microsoft.com/office/powerpoint/2010/main" val="272353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058" y="3018618"/>
            <a:ext cx="8958942" cy="3333894"/>
          </a:xfrm>
        </p:spPr>
        <p:txBody>
          <a:bodyPr>
            <a:noAutofit/>
          </a:bodyPr>
          <a:lstStyle/>
          <a:p>
            <a:r>
              <a:rPr lang="en-US" sz="2400" dirty="0" smtClean="0"/>
              <a:t>Life 14: Code 1A used if offered Employee Only coverage that was no more than 9.5% of the Federal Poverty Guidelines, or less than $93.76 for 2015</a:t>
            </a:r>
          </a:p>
          <a:p>
            <a:r>
              <a:rPr lang="en-US" sz="2400" dirty="0" smtClean="0"/>
              <a:t>Do not need to complete Line 15 if Code 1A is used</a:t>
            </a:r>
          </a:p>
          <a:p>
            <a:r>
              <a:rPr lang="en-US" sz="2400" dirty="0" smtClean="0"/>
              <a:t>Line 16: 2G corresponds with Code 1A and outlines that you are using Federal Poverty Guidelines to measure affordability. However, if employee enrolled in coverage, always use Code 2C, even if others apply.</a:t>
            </a:r>
            <a:endParaRPr lang="en-US" sz="2400"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17</a:t>
            </a:fld>
            <a:endParaRPr lang="en-US" dirty="0"/>
          </a:p>
        </p:txBody>
      </p:sp>
      <p:pic>
        <p:nvPicPr>
          <p:cNvPr id="2" name="Picture 1"/>
          <p:cNvPicPr>
            <a:picLocks noChangeAspect="1"/>
          </p:cNvPicPr>
          <p:nvPr/>
        </p:nvPicPr>
        <p:blipFill>
          <a:blip r:embed="rId2"/>
          <a:stretch>
            <a:fillRect/>
          </a:stretch>
        </p:blipFill>
        <p:spPr>
          <a:xfrm>
            <a:off x="148641" y="950135"/>
            <a:ext cx="8787541" cy="1717199"/>
          </a:xfrm>
          <a:prstGeom prst="rect">
            <a:avLst/>
          </a:prstGeom>
        </p:spPr>
      </p:pic>
      <p:sp>
        <p:nvSpPr>
          <p:cNvPr id="5" name="TextBox 4"/>
          <p:cNvSpPr txBox="1"/>
          <p:nvPr/>
        </p:nvSpPr>
        <p:spPr>
          <a:xfrm>
            <a:off x="1195450" y="2451166"/>
            <a:ext cx="424543" cy="369332"/>
          </a:xfrm>
          <a:prstGeom prst="rect">
            <a:avLst/>
          </a:prstGeom>
          <a:noFill/>
        </p:spPr>
        <p:txBody>
          <a:bodyPr wrap="square" rtlCol="0">
            <a:spAutoFit/>
          </a:bodyPr>
          <a:lstStyle/>
          <a:p>
            <a:r>
              <a:rPr lang="en-US" dirty="0">
                <a:solidFill>
                  <a:srgbClr val="FF0000"/>
                </a:solidFill>
              </a:rPr>
              <a:t>/</a:t>
            </a:r>
          </a:p>
        </p:txBody>
      </p:sp>
      <p:sp>
        <p:nvSpPr>
          <p:cNvPr id="6" name="TextBox 5"/>
          <p:cNvSpPr txBox="1"/>
          <p:nvPr/>
        </p:nvSpPr>
        <p:spPr>
          <a:xfrm>
            <a:off x="959919" y="2253047"/>
            <a:ext cx="729343" cy="307777"/>
          </a:xfrm>
          <a:prstGeom prst="rect">
            <a:avLst/>
          </a:prstGeom>
          <a:noFill/>
        </p:spPr>
        <p:txBody>
          <a:bodyPr wrap="square" rtlCol="0">
            <a:spAutoFit/>
          </a:bodyPr>
          <a:lstStyle/>
          <a:p>
            <a:pPr algn="ctr"/>
            <a:r>
              <a:rPr lang="en-US" sz="1400" dirty="0"/>
              <a:t>2C</a:t>
            </a:r>
          </a:p>
        </p:txBody>
      </p:sp>
    </p:spTree>
    <p:extLst>
      <p:ext uri="{BB962C8B-B14F-4D97-AF65-F5344CB8AC3E}">
        <p14:creationId xmlns:p14="http://schemas.microsoft.com/office/powerpoint/2010/main" val="415341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60073"/>
            <a:ext cx="8603673" cy="3544784"/>
          </a:xfrm>
        </p:spPr>
        <p:txBody>
          <a:bodyPr>
            <a:normAutofit lnSpcReduction="10000"/>
          </a:bodyPr>
          <a:lstStyle/>
          <a:p>
            <a:r>
              <a:rPr lang="en-US" dirty="0" smtClean="0"/>
              <a:t>Employee hired on 5/18/15 and has a waiting period of 1</a:t>
            </a:r>
            <a:r>
              <a:rPr lang="en-US" baseline="30000" dirty="0" smtClean="0"/>
              <a:t>st</a:t>
            </a:r>
            <a:r>
              <a:rPr lang="en-US" dirty="0" smtClean="0"/>
              <a:t> of the month following 60 days. Employee was offered coverage effective 8/1/15, using the W-2 safe harbor. Employee waived coverage from 8/1/15 – 12/31/15.</a:t>
            </a:r>
          </a:p>
          <a:p>
            <a:r>
              <a:rPr lang="en-US" dirty="0" smtClean="0"/>
              <a:t>Life 14: </a:t>
            </a:r>
          </a:p>
          <a:p>
            <a:pPr lvl="3"/>
            <a:r>
              <a:rPr lang="en-US" sz="2000" dirty="0" smtClean="0"/>
              <a:t>1H: No offer of coverage (Jan – July)</a:t>
            </a:r>
          </a:p>
          <a:p>
            <a:pPr lvl="3"/>
            <a:r>
              <a:rPr lang="en-US" sz="2000" dirty="0" smtClean="0"/>
              <a:t>1E: Coverage offered to employee, spouse and dependents</a:t>
            </a:r>
          </a:p>
          <a:p>
            <a:r>
              <a:rPr lang="en-US" dirty="0" smtClean="0"/>
              <a:t>Line 16: </a:t>
            </a:r>
            <a:r>
              <a:rPr lang="en-US" dirty="0"/>
              <a:t>	</a:t>
            </a:r>
            <a:endParaRPr lang="en-US" dirty="0" smtClean="0"/>
          </a:p>
          <a:p>
            <a:pPr lvl="3"/>
            <a:r>
              <a:rPr lang="en-US" sz="2000" dirty="0" smtClean="0"/>
              <a:t>2A: Not an employee any day of the month (Jan – April)</a:t>
            </a:r>
          </a:p>
          <a:p>
            <a:pPr lvl="3"/>
            <a:r>
              <a:rPr lang="en-US" sz="2000" dirty="0" smtClean="0"/>
              <a:t>2D: In a limited non-assessment period (May – July)</a:t>
            </a:r>
          </a:p>
          <a:p>
            <a:pPr lvl="3"/>
            <a:r>
              <a:rPr lang="en-US" sz="2000" dirty="0" smtClean="0"/>
              <a:t>2F: Coverage offered where cost didn’t exceed 9.5% of W-2</a:t>
            </a:r>
          </a:p>
        </p:txBody>
      </p:sp>
      <p:sp>
        <p:nvSpPr>
          <p:cNvPr id="2" name="Slide Number Placeholder 1"/>
          <p:cNvSpPr>
            <a:spLocks noGrp="1"/>
          </p:cNvSpPr>
          <p:nvPr>
            <p:ph type="sldNum" sz="quarter" idx="12"/>
          </p:nvPr>
        </p:nvSpPr>
        <p:spPr/>
        <p:txBody>
          <a:bodyPr/>
          <a:lstStyle/>
          <a:p>
            <a:fld id="{629637A9-119A-49DA-BD12-AAC58B377D80}" type="slidenum">
              <a:rPr lang="en-US" smtClean="0"/>
              <a:pPr/>
              <a:t>18</a:t>
            </a:fld>
            <a:endParaRPr lang="en-US" dirty="0"/>
          </a:p>
        </p:txBody>
      </p:sp>
      <p:pic>
        <p:nvPicPr>
          <p:cNvPr id="4" name="Picture 3"/>
          <p:cNvPicPr>
            <a:picLocks noChangeAspect="1"/>
          </p:cNvPicPr>
          <p:nvPr/>
        </p:nvPicPr>
        <p:blipFill>
          <a:blip r:embed="rId2"/>
          <a:stretch>
            <a:fillRect/>
          </a:stretch>
        </p:blipFill>
        <p:spPr>
          <a:xfrm>
            <a:off x="130094" y="324939"/>
            <a:ext cx="8916921" cy="1767098"/>
          </a:xfrm>
          <a:prstGeom prst="rect">
            <a:avLst/>
          </a:prstGeom>
        </p:spPr>
      </p:pic>
    </p:spTree>
    <p:extLst>
      <p:ext uri="{BB962C8B-B14F-4D97-AF65-F5344CB8AC3E}">
        <p14:creationId xmlns:p14="http://schemas.microsoft.com/office/powerpoint/2010/main" val="968591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1095-C (Part 3)</a:t>
            </a:r>
            <a:endParaRPr lang="en-US" dirty="0"/>
          </a:p>
        </p:txBody>
      </p:sp>
      <p:sp>
        <p:nvSpPr>
          <p:cNvPr id="3" name="Content Placeholder 2"/>
          <p:cNvSpPr>
            <a:spLocks noGrp="1"/>
          </p:cNvSpPr>
          <p:nvPr>
            <p:ph idx="1"/>
          </p:nvPr>
        </p:nvSpPr>
        <p:spPr>
          <a:xfrm>
            <a:off x="401781" y="4278672"/>
            <a:ext cx="8474795" cy="1914310"/>
          </a:xfrm>
        </p:spPr>
        <p:txBody>
          <a:bodyPr>
            <a:noAutofit/>
          </a:bodyPr>
          <a:lstStyle/>
          <a:p>
            <a:r>
              <a:rPr lang="en-US" sz="2400" dirty="0" smtClean="0"/>
              <a:t>Applicable Large Employers who are self-insured must complete Part 3 to include all employees and covered dependents.</a:t>
            </a:r>
          </a:p>
          <a:p>
            <a:r>
              <a:rPr lang="en-US" sz="2400" dirty="0" smtClean="0"/>
              <a:t>DOB only required if SSN is blank.</a:t>
            </a:r>
            <a:endParaRPr lang="en-US" sz="2400" dirty="0"/>
          </a:p>
        </p:txBody>
      </p:sp>
      <p:sp>
        <p:nvSpPr>
          <p:cNvPr id="5" name="Slide Number Placeholder 4"/>
          <p:cNvSpPr>
            <a:spLocks noGrp="1"/>
          </p:cNvSpPr>
          <p:nvPr>
            <p:ph type="sldNum" sz="quarter" idx="12"/>
          </p:nvPr>
        </p:nvSpPr>
        <p:spPr/>
        <p:txBody>
          <a:bodyPr/>
          <a:lstStyle/>
          <a:p>
            <a:fld id="{629637A9-119A-49DA-BD12-AAC58B377D80}" type="slidenum">
              <a:rPr lang="en-US" smtClean="0"/>
              <a:pPr/>
              <a:t>19</a:t>
            </a:fld>
            <a:endParaRPr lang="en-US" dirty="0"/>
          </a:p>
        </p:txBody>
      </p:sp>
      <p:pic>
        <p:nvPicPr>
          <p:cNvPr id="4" name="Picture 3"/>
          <p:cNvPicPr>
            <a:picLocks noChangeAspect="1"/>
          </p:cNvPicPr>
          <p:nvPr/>
        </p:nvPicPr>
        <p:blipFill rotWithShape="1">
          <a:blip r:embed="rId2"/>
          <a:srcRect t="757" b="31759"/>
          <a:stretch/>
        </p:blipFill>
        <p:spPr>
          <a:xfrm>
            <a:off x="526473" y="1911343"/>
            <a:ext cx="8350103" cy="2193346"/>
          </a:xfrm>
          <a:prstGeom prst="rect">
            <a:avLst/>
          </a:prstGeom>
        </p:spPr>
      </p:pic>
    </p:spTree>
    <p:extLst>
      <p:ext uri="{BB962C8B-B14F-4D97-AF65-F5344CB8AC3E}">
        <p14:creationId xmlns:p14="http://schemas.microsoft.com/office/powerpoint/2010/main" val="1443124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Sections 6055 &amp; 6056</a:t>
            </a:r>
            <a:endParaRPr lang="en-US" dirty="0"/>
          </a:p>
        </p:txBody>
      </p:sp>
      <p:sp>
        <p:nvSpPr>
          <p:cNvPr id="3" name="Content Placeholder 2"/>
          <p:cNvSpPr>
            <a:spLocks noGrp="1"/>
          </p:cNvSpPr>
          <p:nvPr>
            <p:ph idx="1"/>
          </p:nvPr>
        </p:nvSpPr>
        <p:spPr/>
        <p:txBody>
          <a:bodyPr>
            <a:normAutofit/>
          </a:bodyPr>
          <a:lstStyle/>
          <a:p>
            <a:r>
              <a:rPr lang="en-US" sz="2400" dirty="0" smtClean="0"/>
              <a:t>The Affordable Care Act (ACA) created new reporting requirements under Internal Revenue Code Sections 6055 and 6056.</a:t>
            </a:r>
          </a:p>
          <a:p>
            <a:r>
              <a:rPr lang="en-US" sz="2400" dirty="0" smtClean="0"/>
              <a:t>Applicable Large Employers (ALE’s) must provide information to the IRS about the health plan coverage they offer (or don’t offer) to their employees. </a:t>
            </a:r>
          </a:p>
          <a:p>
            <a:r>
              <a:rPr lang="en-US" sz="2400" dirty="0" smtClean="0"/>
              <a:t>Intended to provide government with information to administer other ACA mandates, such as the employer penalty and the individual mandate.</a:t>
            </a:r>
            <a:endParaRPr lang="en-US" sz="2400"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2</a:t>
            </a:fld>
            <a:endParaRPr lang="en-US" dirty="0"/>
          </a:p>
        </p:txBody>
      </p:sp>
    </p:spTree>
    <p:extLst>
      <p:ext uri="{BB962C8B-B14F-4D97-AF65-F5344CB8AC3E}">
        <p14:creationId xmlns:p14="http://schemas.microsoft.com/office/powerpoint/2010/main" val="1367539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1094-C</a:t>
            </a:r>
            <a:endParaRPr lang="en-US" dirty="0"/>
          </a:p>
        </p:txBody>
      </p:sp>
    </p:spTree>
    <p:extLst>
      <p:ext uri="{BB962C8B-B14F-4D97-AF65-F5344CB8AC3E}">
        <p14:creationId xmlns:p14="http://schemas.microsoft.com/office/powerpoint/2010/main" val="14669577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Transition Relief?</a:t>
            </a:r>
            <a:endParaRPr lang="en-US" dirty="0"/>
          </a:p>
        </p:txBody>
      </p:sp>
      <p:sp>
        <p:nvSpPr>
          <p:cNvPr id="3" name="Content Placeholder 2"/>
          <p:cNvSpPr>
            <a:spLocks noGrp="1"/>
          </p:cNvSpPr>
          <p:nvPr>
            <p:ph idx="1"/>
          </p:nvPr>
        </p:nvSpPr>
        <p:spPr/>
        <p:txBody>
          <a:bodyPr>
            <a:normAutofit lnSpcReduction="10000"/>
          </a:bodyPr>
          <a:lstStyle/>
          <a:p>
            <a:r>
              <a:rPr lang="en-US" sz="2400" dirty="0"/>
              <a:t>On Feb. 10, 2014, the U.S. Treasury released final regulations implementing the ACA’s employer shared responsibility provisions. The final regulations include a number of new transition rules in 2015 that apply for certain types of employers</a:t>
            </a:r>
            <a:r>
              <a:rPr lang="en-US" sz="2400" dirty="0" smtClean="0"/>
              <a:t>.</a:t>
            </a:r>
          </a:p>
          <a:p>
            <a:pPr lvl="1"/>
            <a:r>
              <a:rPr lang="en-US" sz="2000" dirty="0" smtClean="0"/>
              <a:t>To </a:t>
            </a:r>
            <a:r>
              <a:rPr lang="en-US" sz="2000" dirty="0"/>
              <a:t>avoid a payment for failing to offer health coverage in 2015, ALEs </a:t>
            </a:r>
            <a:r>
              <a:rPr lang="en-US" sz="2000" dirty="0" smtClean="0"/>
              <a:t>with 100 or more employees will </a:t>
            </a:r>
            <a:r>
              <a:rPr lang="en-US" sz="2000" dirty="0"/>
              <a:t>need to offer coverage to 70 </a:t>
            </a:r>
            <a:r>
              <a:rPr lang="en-US" sz="2000" dirty="0" smtClean="0"/>
              <a:t>percent (vs. 95%) </a:t>
            </a:r>
            <a:r>
              <a:rPr lang="en-US" sz="2000" dirty="0"/>
              <a:t>of their full-time employees</a:t>
            </a:r>
            <a:r>
              <a:rPr lang="en-US" sz="2000" dirty="0" smtClean="0"/>
              <a:t>.</a:t>
            </a:r>
          </a:p>
          <a:p>
            <a:pPr lvl="1"/>
            <a:r>
              <a:rPr lang="en-US" sz="2000" dirty="0"/>
              <a:t>The final regulations also include a one-year delay for medium-sized employers that satisfy certain eligibility conditions. In 2015, the ACA's employer shared responsibility provisions will generally apply to larger firms with 100 or more full-time employees. Employers with 50-99 full-time employees will have to comply starting in 2016.</a:t>
            </a:r>
          </a:p>
        </p:txBody>
      </p:sp>
      <p:sp>
        <p:nvSpPr>
          <p:cNvPr id="4" name="Slide Number Placeholder 3"/>
          <p:cNvSpPr>
            <a:spLocks noGrp="1"/>
          </p:cNvSpPr>
          <p:nvPr>
            <p:ph type="sldNum" sz="quarter" idx="12"/>
          </p:nvPr>
        </p:nvSpPr>
        <p:spPr/>
        <p:txBody>
          <a:bodyPr/>
          <a:lstStyle/>
          <a:p>
            <a:fld id="{629637A9-119A-49DA-BD12-AAC58B377D80}" type="slidenum">
              <a:rPr lang="en-US" smtClean="0"/>
              <a:pPr/>
              <a:t>21</a:t>
            </a:fld>
            <a:endParaRPr lang="en-US" dirty="0"/>
          </a:p>
        </p:txBody>
      </p:sp>
    </p:spTree>
    <p:extLst>
      <p:ext uri="{BB962C8B-B14F-4D97-AF65-F5344CB8AC3E}">
        <p14:creationId xmlns:p14="http://schemas.microsoft.com/office/powerpoint/2010/main" val="2341292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604"/>
            <a:ext cx="9631680" cy="1272299"/>
          </a:xfrm>
        </p:spPr>
        <p:txBody>
          <a:bodyPr/>
          <a:lstStyle/>
          <a:p>
            <a:r>
              <a:rPr lang="en-US" dirty="0" smtClean="0"/>
              <a:t>1094-C (Part 1)</a:t>
            </a:r>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pPr/>
              <a:t>22</a:t>
            </a:fld>
            <a:endParaRPr lang="en-US" dirty="0"/>
          </a:p>
        </p:txBody>
      </p:sp>
      <p:pic>
        <p:nvPicPr>
          <p:cNvPr id="4" name="Picture 3"/>
          <p:cNvPicPr>
            <a:picLocks noChangeAspect="1"/>
          </p:cNvPicPr>
          <p:nvPr/>
        </p:nvPicPr>
        <p:blipFill>
          <a:blip r:embed="rId2"/>
          <a:stretch>
            <a:fillRect/>
          </a:stretch>
        </p:blipFill>
        <p:spPr>
          <a:xfrm>
            <a:off x="48383" y="1995055"/>
            <a:ext cx="9040134" cy="3991642"/>
          </a:xfrm>
          <a:prstGeom prst="rect">
            <a:avLst/>
          </a:prstGeom>
        </p:spPr>
      </p:pic>
      <p:cxnSp>
        <p:nvCxnSpPr>
          <p:cNvPr id="6" name="Straight Arrow Connector 5"/>
          <p:cNvCxnSpPr/>
          <p:nvPr/>
        </p:nvCxnSpPr>
        <p:spPr>
          <a:xfrm flipH="1">
            <a:off x="4416880" y="3178630"/>
            <a:ext cx="3116034" cy="678785"/>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419852" y="3194004"/>
            <a:ext cx="1113063" cy="648796"/>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315201" y="2934084"/>
            <a:ext cx="1620982" cy="923330"/>
          </a:xfrm>
          <a:prstGeom prst="rect">
            <a:avLst/>
          </a:prstGeom>
          <a:solidFill>
            <a:schemeClr val="accent4">
              <a:lumMod val="20000"/>
              <a:lumOff val="80000"/>
            </a:schemeClr>
          </a:solidFill>
          <a:ln>
            <a:solidFill>
              <a:srgbClr val="002060"/>
            </a:solidFill>
          </a:ln>
        </p:spPr>
        <p:txBody>
          <a:bodyPr wrap="square" rtlCol="0">
            <a:spAutoFit/>
          </a:bodyPr>
          <a:lstStyle/>
          <a:p>
            <a:r>
              <a:rPr lang="en-US" dirty="0"/>
              <a:t>Must provide contact name and number.</a:t>
            </a:r>
          </a:p>
        </p:txBody>
      </p:sp>
      <p:cxnSp>
        <p:nvCxnSpPr>
          <p:cNvPr id="13" name="Straight Arrow Connector 12"/>
          <p:cNvCxnSpPr/>
          <p:nvPr/>
        </p:nvCxnSpPr>
        <p:spPr>
          <a:xfrm>
            <a:off x="7425344" y="5391523"/>
            <a:ext cx="1186815" cy="392997"/>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Right Brace 7"/>
          <p:cNvSpPr/>
          <p:nvPr/>
        </p:nvSpPr>
        <p:spPr>
          <a:xfrm>
            <a:off x="2754087" y="3911177"/>
            <a:ext cx="370114" cy="1211042"/>
          </a:xfrm>
          <a:prstGeom prst="rightBrace">
            <a:avLst/>
          </a:prstGeom>
          <a:ln>
            <a:solidFill>
              <a:srgbClr val="002060"/>
            </a:solidFill>
          </a:ln>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a:p>
        </p:txBody>
      </p:sp>
      <p:sp>
        <p:nvSpPr>
          <p:cNvPr id="14" name="TextBox 13"/>
          <p:cNvSpPr txBox="1"/>
          <p:nvPr/>
        </p:nvSpPr>
        <p:spPr>
          <a:xfrm>
            <a:off x="3154682" y="4249408"/>
            <a:ext cx="1968137" cy="646331"/>
          </a:xfrm>
          <a:prstGeom prst="rect">
            <a:avLst/>
          </a:prstGeom>
          <a:solidFill>
            <a:schemeClr val="accent4">
              <a:lumMod val="20000"/>
              <a:lumOff val="80000"/>
            </a:schemeClr>
          </a:solidFill>
          <a:ln>
            <a:solidFill>
              <a:srgbClr val="002060"/>
            </a:solidFill>
          </a:ln>
        </p:spPr>
        <p:txBody>
          <a:bodyPr wrap="square" rtlCol="0">
            <a:spAutoFit/>
          </a:bodyPr>
          <a:lstStyle/>
          <a:p>
            <a:r>
              <a:rPr lang="en-US" dirty="0"/>
              <a:t>Only required for DGE’s</a:t>
            </a:r>
          </a:p>
        </p:txBody>
      </p:sp>
      <p:sp>
        <p:nvSpPr>
          <p:cNvPr id="12" name="TextBox 11"/>
          <p:cNvSpPr txBox="1"/>
          <p:nvPr/>
        </p:nvSpPr>
        <p:spPr>
          <a:xfrm>
            <a:off x="6108010" y="3919280"/>
            <a:ext cx="1968137" cy="1754326"/>
          </a:xfrm>
          <a:prstGeom prst="rect">
            <a:avLst/>
          </a:prstGeom>
          <a:solidFill>
            <a:schemeClr val="accent4">
              <a:lumMod val="20000"/>
              <a:lumOff val="80000"/>
            </a:schemeClr>
          </a:solidFill>
          <a:ln>
            <a:solidFill>
              <a:srgbClr val="002060"/>
            </a:solidFill>
          </a:ln>
        </p:spPr>
        <p:txBody>
          <a:bodyPr wrap="square" rtlCol="0">
            <a:spAutoFit/>
          </a:bodyPr>
          <a:lstStyle/>
          <a:p>
            <a:r>
              <a:rPr lang="en-US" dirty="0"/>
              <a:t>For control groups, one employer will submit Authoritative Transmittal for entire group.</a:t>
            </a:r>
          </a:p>
        </p:txBody>
      </p:sp>
    </p:spTree>
    <p:extLst>
      <p:ext uri="{BB962C8B-B14F-4D97-AF65-F5344CB8AC3E}">
        <p14:creationId xmlns:p14="http://schemas.microsoft.com/office/powerpoint/2010/main" val="320013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P spid="14"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2" y="286604"/>
            <a:ext cx="9534698" cy="943483"/>
          </a:xfrm>
        </p:spPr>
        <p:txBody>
          <a:bodyPr/>
          <a:lstStyle/>
          <a:p>
            <a:r>
              <a:rPr lang="en-US" dirty="0" smtClean="0"/>
              <a:t>1094-C (Part 2)</a:t>
            </a:r>
            <a:endParaRPr lang="en-US" dirty="0"/>
          </a:p>
        </p:txBody>
      </p:sp>
      <p:sp>
        <p:nvSpPr>
          <p:cNvPr id="3" name="Content Placeholder 2"/>
          <p:cNvSpPr>
            <a:spLocks noGrp="1"/>
          </p:cNvSpPr>
          <p:nvPr>
            <p:ph idx="1"/>
          </p:nvPr>
        </p:nvSpPr>
        <p:spPr>
          <a:xfrm>
            <a:off x="96982" y="3643746"/>
            <a:ext cx="8885216" cy="2530150"/>
          </a:xfrm>
        </p:spPr>
        <p:txBody>
          <a:bodyPr>
            <a:normAutofit fontScale="92500" lnSpcReduction="20000"/>
          </a:bodyPr>
          <a:lstStyle/>
          <a:p>
            <a:r>
              <a:rPr lang="en-US" dirty="0" smtClean="0"/>
              <a:t>Line 21: You </a:t>
            </a:r>
            <a:r>
              <a:rPr lang="en-US" dirty="0"/>
              <a:t>are an Aggregated Group if multiple Tax ID’s are being filed for.</a:t>
            </a:r>
          </a:p>
          <a:p>
            <a:r>
              <a:rPr lang="en-US" dirty="0"/>
              <a:t>Line 22: </a:t>
            </a:r>
          </a:p>
          <a:p>
            <a:pPr lvl="2"/>
            <a:r>
              <a:rPr lang="en-US" sz="2000" dirty="0"/>
              <a:t>If Qualifying Offer Method or Qualifying Offer Method Transition Relief checked, employer can provide employees statement that includes information from 1095-C in lieu of 1095-C. However, 1095-C’s must still be provided to IRS. (Not available if self-funded) </a:t>
            </a:r>
          </a:p>
          <a:p>
            <a:pPr lvl="2"/>
            <a:r>
              <a:rPr lang="en-US" sz="2000" dirty="0"/>
              <a:t>98% Offer Method can be used if coverage was offered to 98% of ALL employees.</a:t>
            </a:r>
          </a:p>
          <a:p>
            <a:pPr lvl="2"/>
            <a:r>
              <a:rPr lang="en-US" sz="2000" dirty="0"/>
              <a:t>Section 4980H Transition Relief can be used if you are using any Transition Relief (50-99 Transition Relief or 100+ using 70% offer of coverage Transition Relief)</a:t>
            </a:r>
          </a:p>
          <a:p>
            <a:endParaRPr lang="en-US" dirty="0"/>
          </a:p>
        </p:txBody>
      </p:sp>
      <p:sp>
        <p:nvSpPr>
          <p:cNvPr id="5" name="Slide Number Placeholder 4"/>
          <p:cNvSpPr>
            <a:spLocks noGrp="1"/>
          </p:cNvSpPr>
          <p:nvPr>
            <p:ph type="sldNum" sz="quarter" idx="12"/>
          </p:nvPr>
        </p:nvSpPr>
        <p:spPr/>
        <p:txBody>
          <a:bodyPr/>
          <a:lstStyle/>
          <a:p>
            <a:fld id="{629637A9-119A-49DA-BD12-AAC58B377D80}" type="slidenum">
              <a:rPr lang="en-US" smtClean="0"/>
              <a:pPr/>
              <a:t>23</a:t>
            </a:fld>
            <a:endParaRPr lang="en-US" dirty="0"/>
          </a:p>
        </p:txBody>
      </p:sp>
      <p:pic>
        <p:nvPicPr>
          <p:cNvPr id="4" name="Picture 3"/>
          <p:cNvPicPr>
            <a:picLocks noChangeAspect="1"/>
          </p:cNvPicPr>
          <p:nvPr/>
        </p:nvPicPr>
        <p:blipFill>
          <a:blip r:embed="rId2"/>
          <a:stretch>
            <a:fillRect/>
          </a:stretch>
        </p:blipFill>
        <p:spPr>
          <a:xfrm>
            <a:off x="96982" y="1242847"/>
            <a:ext cx="8885216" cy="2261839"/>
          </a:xfrm>
          <a:prstGeom prst="rect">
            <a:avLst/>
          </a:prstGeom>
        </p:spPr>
      </p:pic>
    </p:spTree>
    <p:extLst>
      <p:ext uri="{BB962C8B-B14F-4D97-AF65-F5344CB8AC3E}">
        <p14:creationId xmlns:p14="http://schemas.microsoft.com/office/powerpoint/2010/main" val="31125334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73" y="286604"/>
            <a:ext cx="8145087" cy="1450757"/>
          </a:xfrm>
        </p:spPr>
        <p:txBody>
          <a:bodyPr/>
          <a:lstStyle/>
          <a:p>
            <a:r>
              <a:rPr lang="en-US" dirty="0" smtClean="0"/>
              <a:t>1094-C (Part 3)</a:t>
            </a:r>
            <a:endParaRPr lang="en-US" dirty="0"/>
          </a:p>
        </p:txBody>
      </p:sp>
      <p:sp>
        <p:nvSpPr>
          <p:cNvPr id="33" name="Slide Number Placeholder 32"/>
          <p:cNvSpPr>
            <a:spLocks noGrp="1"/>
          </p:cNvSpPr>
          <p:nvPr>
            <p:ph type="sldNum" sz="quarter" idx="12"/>
          </p:nvPr>
        </p:nvSpPr>
        <p:spPr/>
        <p:txBody>
          <a:bodyPr/>
          <a:lstStyle/>
          <a:p>
            <a:fld id="{629637A9-119A-49DA-BD12-AAC58B377D80}" type="slidenum">
              <a:rPr lang="en-US" smtClean="0"/>
              <a:pPr/>
              <a:t>24</a:t>
            </a:fld>
            <a:endParaRPr lang="en-US" dirty="0"/>
          </a:p>
        </p:txBody>
      </p:sp>
      <p:pic>
        <p:nvPicPr>
          <p:cNvPr id="4" name="Picture 3"/>
          <p:cNvPicPr>
            <a:picLocks noChangeAspect="1"/>
          </p:cNvPicPr>
          <p:nvPr/>
        </p:nvPicPr>
        <p:blipFill>
          <a:blip r:embed="rId2"/>
          <a:stretch>
            <a:fillRect/>
          </a:stretch>
        </p:blipFill>
        <p:spPr>
          <a:xfrm>
            <a:off x="0" y="2031520"/>
            <a:ext cx="9142636" cy="3063974"/>
          </a:xfrm>
          <a:prstGeom prst="rect">
            <a:avLst/>
          </a:prstGeom>
        </p:spPr>
      </p:pic>
      <p:cxnSp>
        <p:nvCxnSpPr>
          <p:cNvPr id="5" name="Straight Arrow Connector 4"/>
          <p:cNvCxnSpPr/>
          <p:nvPr/>
        </p:nvCxnSpPr>
        <p:spPr>
          <a:xfrm flipV="1">
            <a:off x="2079664" y="2727952"/>
            <a:ext cx="20784" cy="107856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022271" y="3353676"/>
            <a:ext cx="1968137" cy="1169551"/>
          </a:xfrm>
          <a:prstGeom prst="rect">
            <a:avLst/>
          </a:prstGeom>
          <a:solidFill>
            <a:schemeClr val="accent4">
              <a:lumMod val="20000"/>
              <a:lumOff val="80000"/>
            </a:schemeClr>
          </a:solidFill>
          <a:ln>
            <a:solidFill>
              <a:srgbClr val="002060"/>
            </a:solidFill>
          </a:ln>
        </p:spPr>
        <p:txBody>
          <a:bodyPr wrap="square" rtlCol="0">
            <a:spAutoFit/>
          </a:bodyPr>
          <a:lstStyle/>
          <a:p>
            <a:pPr algn="ctr"/>
            <a:r>
              <a:rPr lang="en-US" sz="1400" dirty="0"/>
              <a:t>Was coverage offered to 95% of employees? (If offered to 70%, still check Yes, and complete column E)</a:t>
            </a:r>
          </a:p>
        </p:txBody>
      </p:sp>
      <p:cxnSp>
        <p:nvCxnSpPr>
          <p:cNvPr id="8" name="Straight Arrow Connector 7"/>
          <p:cNvCxnSpPr>
            <a:stCxn id="9" idx="0"/>
          </p:cNvCxnSpPr>
          <p:nvPr/>
        </p:nvCxnSpPr>
        <p:spPr>
          <a:xfrm flipH="1" flipV="1">
            <a:off x="4136571" y="2736893"/>
            <a:ext cx="10888" cy="826614"/>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98372" y="3563507"/>
            <a:ext cx="1698174" cy="1600438"/>
          </a:xfrm>
          <a:prstGeom prst="rect">
            <a:avLst/>
          </a:prstGeom>
          <a:solidFill>
            <a:schemeClr val="accent4">
              <a:lumMod val="20000"/>
              <a:lumOff val="80000"/>
            </a:schemeClr>
          </a:solidFill>
          <a:ln>
            <a:solidFill>
              <a:srgbClr val="002060"/>
            </a:solidFill>
          </a:ln>
        </p:spPr>
        <p:txBody>
          <a:bodyPr wrap="square" rtlCol="0">
            <a:spAutoFit/>
          </a:bodyPr>
          <a:lstStyle/>
          <a:p>
            <a:pPr algn="ctr"/>
            <a:r>
              <a:rPr lang="en-US" sz="1400" dirty="0"/>
              <a:t>Full-Time employee count only includes those working 30+ hours per week and eligible for benefits (new hires in waiting period not included)</a:t>
            </a:r>
          </a:p>
        </p:txBody>
      </p:sp>
      <p:cxnSp>
        <p:nvCxnSpPr>
          <p:cNvPr id="16" name="Straight Arrow Connector 15"/>
          <p:cNvCxnSpPr>
            <a:stCxn id="17" idx="0"/>
          </p:cNvCxnSpPr>
          <p:nvPr/>
        </p:nvCxnSpPr>
        <p:spPr>
          <a:xfrm flipV="1">
            <a:off x="5782492" y="2736893"/>
            <a:ext cx="8708" cy="826614"/>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066213" y="3563507"/>
            <a:ext cx="1432559" cy="1600438"/>
          </a:xfrm>
          <a:prstGeom prst="rect">
            <a:avLst/>
          </a:prstGeom>
          <a:solidFill>
            <a:schemeClr val="accent4">
              <a:lumMod val="20000"/>
              <a:lumOff val="80000"/>
            </a:schemeClr>
          </a:solidFill>
          <a:ln>
            <a:solidFill>
              <a:srgbClr val="002060"/>
            </a:solidFill>
          </a:ln>
        </p:spPr>
        <p:txBody>
          <a:bodyPr wrap="square" rtlCol="0">
            <a:spAutoFit/>
          </a:bodyPr>
          <a:lstStyle/>
          <a:p>
            <a:pPr algn="ctr"/>
            <a:r>
              <a:rPr lang="en-US" sz="1400" dirty="0"/>
              <a:t>Includes all employees that worked that month. Must use the same day of the month for each month.</a:t>
            </a:r>
          </a:p>
        </p:txBody>
      </p:sp>
      <p:cxnSp>
        <p:nvCxnSpPr>
          <p:cNvPr id="26" name="Straight Arrow Connector 25"/>
          <p:cNvCxnSpPr/>
          <p:nvPr/>
        </p:nvCxnSpPr>
        <p:spPr>
          <a:xfrm flipV="1">
            <a:off x="7880271" y="2736893"/>
            <a:ext cx="17823" cy="826614"/>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846128" y="3563508"/>
            <a:ext cx="2044336" cy="1384995"/>
          </a:xfrm>
          <a:prstGeom prst="rect">
            <a:avLst/>
          </a:prstGeom>
          <a:solidFill>
            <a:schemeClr val="accent4">
              <a:lumMod val="20000"/>
              <a:lumOff val="80000"/>
            </a:schemeClr>
          </a:solidFill>
          <a:ln>
            <a:solidFill>
              <a:srgbClr val="002060"/>
            </a:solidFill>
          </a:ln>
        </p:spPr>
        <p:txBody>
          <a:bodyPr wrap="square" rtlCol="0">
            <a:spAutoFit/>
          </a:bodyPr>
          <a:lstStyle/>
          <a:p>
            <a:r>
              <a:rPr lang="en-US" sz="1400" dirty="0"/>
              <a:t>If employer checked Section 4980H Transition Relief in Line 22, enter Code A for the 50 to 99 Relief, or enter Code B for the 100 or More Relief.</a:t>
            </a:r>
          </a:p>
        </p:txBody>
      </p:sp>
    </p:spTree>
    <p:extLst>
      <p:ext uri="{BB962C8B-B14F-4D97-AF65-F5344CB8AC3E}">
        <p14:creationId xmlns:p14="http://schemas.microsoft.com/office/powerpoint/2010/main" val="370303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7" grpId="0" animBg="1"/>
      <p:bldP spid="2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90" y="286604"/>
            <a:ext cx="9506989" cy="943483"/>
          </a:xfrm>
        </p:spPr>
        <p:txBody>
          <a:bodyPr/>
          <a:lstStyle/>
          <a:p>
            <a:r>
              <a:rPr lang="en-US" dirty="0" smtClean="0"/>
              <a:t>1094-C (Part 4)</a:t>
            </a:r>
            <a:endParaRPr lang="en-US" dirty="0"/>
          </a:p>
        </p:txBody>
      </p:sp>
      <p:sp>
        <p:nvSpPr>
          <p:cNvPr id="3" name="Content Placeholder 2"/>
          <p:cNvSpPr>
            <a:spLocks noGrp="1"/>
          </p:cNvSpPr>
          <p:nvPr>
            <p:ph idx="1"/>
          </p:nvPr>
        </p:nvSpPr>
        <p:spPr>
          <a:xfrm>
            <a:off x="124690" y="5029202"/>
            <a:ext cx="8756074" cy="1122216"/>
          </a:xfrm>
        </p:spPr>
        <p:txBody>
          <a:bodyPr>
            <a:normAutofit/>
          </a:bodyPr>
          <a:lstStyle/>
          <a:p>
            <a:r>
              <a:rPr lang="en-US" sz="2400" dirty="0" smtClean="0"/>
              <a:t>If part of an Aggregated Group, must list all other members of the group, in order of highest to lowest employee count.</a:t>
            </a:r>
            <a:endParaRPr lang="en-US" sz="2400" dirty="0"/>
          </a:p>
        </p:txBody>
      </p:sp>
      <p:sp>
        <p:nvSpPr>
          <p:cNvPr id="5" name="Slide Number Placeholder 4"/>
          <p:cNvSpPr>
            <a:spLocks noGrp="1"/>
          </p:cNvSpPr>
          <p:nvPr>
            <p:ph type="sldNum" sz="quarter" idx="12"/>
          </p:nvPr>
        </p:nvSpPr>
        <p:spPr/>
        <p:txBody>
          <a:bodyPr/>
          <a:lstStyle/>
          <a:p>
            <a:fld id="{629637A9-119A-49DA-BD12-AAC58B377D80}" type="slidenum">
              <a:rPr lang="en-US" smtClean="0"/>
              <a:pPr/>
              <a:t>25</a:t>
            </a:fld>
            <a:endParaRPr lang="en-US" dirty="0"/>
          </a:p>
        </p:txBody>
      </p:sp>
      <p:pic>
        <p:nvPicPr>
          <p:cNvPr id="4" name="Picture 3"/>
          <p:cNvPicPr>
            <a:picLocks noChangeAspect="1"/>
          </p:cNvPicPr>
          <p:nvPr/>
        </p:nvPicPr>
        <p:blipFill>
          <a:blip r:embed="rId2"/>
          <a:stretch>
            <a:fillRect/>
          </a:stretch>
        </p:blipFill>
        <p:spPr>
          <a:xfrm>
            <a:off x="0" y="1559311"/>
            <a:ext cx="8880764" cy="3151239"/>
          </a:xfrm>
          <a:prstGeom prst="rect">
            <a:avLst/>
          </a:prstGeom>
        </p:spPr>
      </p:pic>
    </p:spTree>
    <p:extLst>
      <p:ext uri="{BB962C8B-B14F-4D97-AF65-F5344CB8AC3E}">
        <p14:creationId xmlns:p14="http://schemas.microsoft.com/office/powerpoint/2010/main" val="39033546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26</a:t>
            </a:fld>
            <a:endParaRPr lang="en-US" dirty="0"/>
          </a:p>
        </p:txBody>
      </p:sp>
    </p:spTree>
    <p:extLst>
      <p:ext uri="{BB962C8B-B14F-4D97-AF65-F5344CB8AC3E}">
        <p14:creationId xmlns:p14="http://schemas.microsoft.com/office/powerpoint/2010/main" val="9111473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Wellness Program Rules and Allowances</a:t>
            </a:r>
            <a:endParaRPr lang="en-US" dirty="0"/>
          </a:p>
        </p:txBody>
      </p:sp>
      <p:sp>
        <p:nvSpPr>
          <p:cNvPr id="3" name="Subtitle 2"/>
          <p:cNvSpPr>
            <a:spLocks noGrp="1"/>
          </p:cNvSpPr>
          <p:nvPr>
            <p:ph type="subTitle" idx="1"/>
          </p:nvPr>
        </p:nvSpPr>
        <p:spPr/>
        <p:txBody>
          <a:bodyPr/>
          <a:lstStyle/>
          <a:p>
            <a:r>
              <a:rPr lang="en-US" dirty="0" smtClean="0"/>
              <a:t>Under the affordable care act</a:t>
            </a:r>
            <a:endParaRPr lang="en-US" dirty="0"/>
          </a:p>
        </p:txBody>
      </p:sp>
    </p:spTree>
    <p:extLst>
      <p:ext uri="{BB962C8B-B14F-4D97-AF65-F5344CB8AC3E}">
        <p14:creationId xmlns:p14="http://schemas.microsoft.com/office/powerpoint/2010/main" val="3532533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Under ACA Basics</a:t>
            </a:r>
            <a:endParaRPr lang="en-US" dirty="0"/>
          </a:p>
        </p:txBody>
      </p:sp>
      <p:sp>
        <p:nvSpPr>
          <p:cNvPr id="3" name="Content Placeholder 2"/>
          <p:cNvSpPr>
            <a:spLocks noGrp="1"/>
          </p:cNvSpPr>
          <p:nvPr>
            <p:ph idx="1"/>
          </p:nvPr>
        </p:nvSpPr>
        <p:spPr/>
        <p:txBody>
          <a:bodyPr>
            <a:normAutofit lnSpcReduction="10000"/>
          </a:bodyPr>
          <a:lstStyle/>
          <a:p>
            <a:r>
              <a:rPr lang="en-US" sz="2100" i="1" dirty="0" smtClean="0"/>
              <a:t>Final regulations issued June 3, 2014.  Proposed changes in comment period.</a:t>
            </a:r>
          </a:p>
          <a:p>
            <a:r>
              <a:rPr lang="en-US" sz="2200" dirty="0"/>
              <a:t>HIPAA nondiscrimination rules prohibit a group health plan from discriminating against an individual based on a health factor, except in two circumstances </a:t>
            </a:r>
          </a:p>
          <a:p>
            <a:pPr lvl="1"/>
            <a:r>
              <a:rPr lang="en-US" sz="1900" dirty="0"/>
              <a:t>(1) if the discrimination is in favor of an individual with an adverse health status </a:t>
            </a:r>
          </a:p>
          <a:p>
            <a:pPr lvl="1"/>
            <a:r>
              <a:rPr lang="en-US" sz="1900" dirty="0"/>
              <a:t>(2) a wellness program that meets the requirements of the HIPAA wellness </a:t>
            </a:r>
            <a:r>
              <a:rPr lang="en-US" sz="1900" dirty="0" smtClean="0"/>
              <a:t>rules (5 total)</a:t>
            </a:r>
            <a:endParaRPr lang="en-US" sz="1900" dirty="0"/>
          </a:p>
          <a:p>
            <a:r>
              <a:rPr lang="en-US" sz="2200" dirty="0"/>
              <a:t>Applies to group health plans and health insurance issuers providing group </a:t>
            </a:r>
            <a:r>
              <a:rPr lang="en-US" sz="2200" dirty="0" smtClean="0"/>
              <a:t>policies</a:t>
            </a:r>
          </a:p>
          <a:p>
            <a:pPr lvl="1"/>
            <a:r>
              <a:rPr lang="en-US" sz="1900" dirty="0" smtClean="0"/>
              <a:t>Includes grandfathered plans </a:t>
            </a:r>
          </a:p>
          <a:p>
            <a:pPr lvl="1"/>
            <a:r>
              <a:rPr lang="en-US" sz="1900" dirty="0"/>
              <a:t>F</a:t>
            </a:r>
            <a:r>
              <a:rPr lang="en-US" sz="1900" dirty="0" smtClean="0"/>
              <a:t>or </a:t>
            </a:r>
            <a:r>
              <a:rPr lang="en-US" sz="1900" dirty="0"/>
              <a:t>years starting on or after January 1, 2014</a:t>
            </a:r>
          </a:p>
          <a:p>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28</a:t>
            </a:fld>
            <a:endParaRPr lang="en-US" dirty="0"/>
          </a:p>
        </p:txBody>
      </p:sp>
    </p:spTree>
    <p:extLst>
      <p:ext uri="{BB962C8B-B14F-4D97-AF65-F5344CB8AC3E}">
        <p14:creationId xmlns:p14="http://schemas.microsoft.com/office/powerpoint/2010/main" val="36679207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Participatory or Health Contingent?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2600" dirty="0"/>
              <a:t> </a:t>
            </a:r>
            <a:r>
              <a:rPr lang="en-US" sz="2600" b="1" dirty="0"/>
              <a:t>PARTICIPATORY WELLNESS PROGRAMS </a:t>
            </a:r>
            <a:endParaRPr lang="en-US" sz="2600" dirty="0"/>
          </a:p>
          <a:p>
            <a:r>
              <a:rPr lang="en-US" sz="2600" dirty="0"/>
              <a:t>None of the Conditions to Obtain Reward Based on Individual Satisfying Standard Related to a Health Factor </a:t>
            </a:r>
          </a:p>
          <a:p>
            <a:r>
              <a:rPr lang="en-US" sz="2600" i="1" dirty="0"/>
              <a:t>Not Required to Meet 5 Requirements of HIPAA Wellness Rules</a:t>
            </a:r>
          </a:p>
          <a:p>
            <a:endParaRPr lang="en-US" sz="2600" dirty="0"/>
          </a:p>
          <a:p>
            <a:pPr>
              <a:lnSpc>
                <a:spcPct val="120000"/>
              </a:lnSpc>
            </a:pPr>
            <a:r>
              <a:rPr lang="en-US" sz="2600" dirty="0"/>
              <a:t> </a:t>
            </a:r>
            <a:r>
              <a:rPr lang="en-US" sz="2600" b="1" dirty="0"/>
              <a:t>Examples: </a:t>
            </a:r>
            <a:r>
              <a:rPr lang="en-US" sz="2600" dirty="0"/>
              <a:t>Reimburse fitness center membership cost, reward or reimbursement for smoking cessation program, regardless of whether employee quits smoking, reward for attending monthly, no-cost health education seminar, reward to complete health risk assessment without further action required by employee (educational or otherwise) with regard to identified health issues</a:t>
            </a:r>
          </a:p>
          <a:p>
            <a:pPr marL="0" indent="0">
              <a:buNone/>
            </a:pPr>
            <a:endParaRPr lang="en-US" b="1"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29</a:t>
            </a:fld>
            <a:endParaRPr lang="en-US" dirty="0"/>
          </a:p>
        </p:txBody>
      </p:sp>
      <p:sp>
        <p:nvSpPr>
          <p:cNvPr id="5" name="Rounded Rectangle 4"/>
          <p:cNvSpPr/>
          <p:nvPr/>
        </p:nvSpPr>
        <p:spPr>
          <a:xfrm>
            <a:off x="866899" y="2838203"/>
            <a:ext cx="7255823" cy="52251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785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Sections 6055 &amp; 6056</a:t>
            </a:r>
            <a:endParaRPr lang="en-US" dirty="0"/>
          </a:p>
        </p:txBody>
      </p:sp>
      <p:sp>
        <p:nvSpPr>
          <p:cNvPr id="3" name="Content Placeholder 2"/>
          <p:cNvSpPr>
            <a:spLocks noGrp="1"/>
          </p:cNvSpPr>
          <p:nvPr>
            <p:ph idx="1"/>
          </p:nvPr>
        </p:nvSpPr>
        <p:spPr/>
        <p:txBody>
          <a:bodyPr>
            <a:normAutofit/>
          </a:bodyPr>
          <a:lstStyle/>
          <a:p>
            <a:r>
              <a:rPr lang="en-US" sz="2400" dirty="0"/>
              <a:t>Under the Affordable Care Act, there are two laws that govern reporting: 26 U.S.C. 6055 and 26 U.S.C. </a:t>
            </a:r>
            <a:r>
              <a:rPr lang="en-US" sz="2400" dirty="0" smtClean="0"/>
              <a:t>6056.</a:t>
            </a:r>
          </a:p>
          <a:p>
            <a:pPr lvl="3"/>
            <a:r>
              <a:rPr lang="en-US" sz="1800" dirty="0" smtClean="0"/>
              <a:t>Section </a:t>
            </a:r>
            <a:r>
              <a:rPr lang="en-US" sz="1800" dirty="0"/>
              <a:t>6056 states: Every applicable large employer must meet the requirements of section 4980H, with respect to its full time employees during a calendar year and shall, at such time as the Secretary may prescribe, make a return as described in section(b). This is the Employer </a:t>
            </a:r>
            <a:r>
              <a:rPr lang="en-US" sz="1800" dirty="0" smtClean="0"/>
              <a:t>Mandate.</a:t>
            </a:r>
          </a:p>
          <a:p>
            <a:pPr lvl="3"/>
            <a:r>
              <a:rPr lang="en-US" sz="1800" dirty="0" smtClean="0"/>
              <a:t>Section </a:t>
            </a:r>
            <a:r>
              <a:rPr lang="en-US" sz="1800" dirty="0"/>
              <a:t>6055 states: Every person who provides minimum essential coverage to an individual during a calendar year shall, at such time as the Secretary may prescribe, make a return described in subsection (b). The IRS is looking to see if the Individual Mandate is followed. Self-funded plans will also be required to provide additional information so the IRS can determine if the individual mandate is satisfied.</a:t>
            </a:r>
          </a:p>
          <a:p>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3</a:t>
            </a:fld>
            <a:endParaRPr lang="en-US" dirty="0"/>
          </a:p>
        </p:txBody>
      </p:sp>
    </p:spTree>
    <p:extLst>
      <p:ext uri="{BB962C8B-B14F-4D97-AF65-F5344CB8AC3E}">
        <p14:creationId xmlns:p14="http://schemas.microsoft.com/office/powerpoint/2010/main" val="23059763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Participatory or Health Contingent?</a:t>
            </a:r>
            <a:endParaRPr lang="en-US" dirty="0"/>
          </a:p>
        </p:txBody>
      </p:sp>
      <p:sp>
        <p:nvSpPr>
          <p:cNvPr id="3" name="Content Placeholder 2"/>
          <p:cNvSpPr>
            <a:spLocks noGrp="1"/>
          </p:cNvSpPr>
          <p:nvPr>
            <p:ph idx="1"/>
          </p:nvPr>
        </p:nvSpPr>
        <p:spPr>
          <a:xfrm>
            <a:off x="822960" y="1845734"/>
            <a:ext cx="7543800" cy="4612215"/>
          </a:xfrm>
        </p:spPr>
        <p:txBody>
          <a:bodyPr>
            <a:normAutofit lnSpcReduction="10000"/>
          </a:bodyPr>
          <a:lstStyle/>
          <a:p>
            <a:pPr marL="0" indent="0">
              <a:buNone/>
            </a:pPr>
            <a:r>
              <a:rPr lang="en-US" sz="1600" b="1" dirty="0"/>
              <a:t>HEALTH-CONTINGENT PROGRAMS </a:t>
            </a:r>
          </a:p>
          <a:p>
            <a:r>
              <a:rPr lang="en-US" sz="1600" dirty="0"/>
              <a:t>Requires an individual to satisfy a standard related to a health factor in order to obtain a reward</a:t>
            </a:r>
          </a:p>
          <a:p>
            <a:r>
              <a:rPr lang="en-US" sz="1600" i="1" dirty="0"/>
              <a:t>Required to Meet 5 Requirements of HIPAA Wellness Rules</a:t>
            </a:r>
          </a:p>
          <a:p>
            <a:pPr marL="0" indent="0">
              <a:lnSpc>
                <a:spcPct val="100000"/>
              </a:lnSpc>
              <a:buNone/>
            </a:pPr>
            <a:r>
              <a:rPr lang="en-US" sz="1600" b="1" dirty="0" smtClean="0"/>
              <a:t>TWO TYPES OF HEALTH CONTINGENT PROGRAMS</a:t>
            </a:r>
            <a:endParaRPr lang="en-US" sz="1600" b="1" dirty="0"/>
          </a:p>
          <a:p>
            <a:pPr lvl="1">
              <a:lnSpc>
                <a:spcPct val="100000"/>
              </a:lnSpc>
            </a:pPr>
            <a:r>
              <a:rPr lang="en-US" sz="1600" b="1" dirty="0"/>
              <a:t>(1) ACTIVITY BASED--</a:t>
            </a:r>
            <a:r>
              <a:rPr lang="en-US" sz="1600" dirty="0"/>
              <a:t>Requires individual to perform or complete an activity related to health factor to obtain reward, but does not require individual to attain or maintain specific health outcome</a:t>
            </a:r>
          </a:p>
          <a:p>
            <a:pPr lvl="2">
              <a:lnSpc>
                <a:spcPct val="100000"/>
              </a:lnSpc>
            </a:pPr>
            <a:r>
              <a:rPr lang="en-US" sz="1600" b="1" dirty="0">
                <a:solidFill>
                  <a:srgbClr val="0070C0"/>
                </a:solidFill>
              </a:rPr>
              <a:t>Examples: </a:t>
            </a:r>
            <a:r>
              <a:rPr lang="en-US" sz="1600" dirty="0">
                <a:solidFill>
                  <a:srgbClr val="0070C0"/>
                </a:solidFill>
              </a:rPr>
              <a:t> </a:t>
            </a:r>
            <a:r>
              <a:rPr lang="en-US" sz="1600" dirty="0" smtClean="0">
                <a:solidFill>
                  <a:srgbClr val="0070C0"/>
                </a:solidFill>
              </a:rPr>
              <a:t>Walking programs </a:t>
            </a:r>
            <a:r>
              <a:rPr lang="en-US" sz="1600" dirty="0">
                <a:solidFill>
                  <a:srgbClr val="0070C0"/>
                </a:solidFill>
              </a:rPr>
              <a:t>where some individuals may </a:t>
            </a:r>
            <a:r>
              <a:rPr lang="en-US" sz="1600" dirty="0" smtClean="0">
                <a:solidFill>
                  <a:srgbClr val="0070C0"/>
                </a:solidFill>
              </a:rPr>
              <a:t>have </a:t>
            </a:r>
            <a:r>
              <a:rPr lang="en-US" sz="1600" dirty="0">
                <a:solidFill>
                  <a:srgbClr val="0070C0"/>
                </a:solidFill>
              </a:rPr>
              <a:t>difficulty participating </a:t>
            </a:r>
            <a:r>
              <a:rPr lang="en-US" sz="1600" dirty="0" smtClean="0">
                <a:solidFill>
                  <a:srgbClr val="0070C0"/>
                </a:solidFill>
              </a:rPr>
              <a:t>due </a:t>
            </a:r>
            <a:r>
              <a:rPr lang="en-US" sz="1600" dirty="0">
                <a:solidFill>
                  <a:srgbClr val="0070C0"/>
                </a:solidFill>
              </a:rPr>
              <a:t>to a health factor, such as asthma or pregnancy</a:t>
            </a:r>
          </a:p>
          <a:p>
            <a:pPr lvl="1">
              <a:lnSpc>
                <a:spcPct val="100000"/>
              </a:lnSpc>
            </a:pPr>
            <a:r>
              <a:rPr lang="en-US" sz="1600" dirty="0"/>
              <a:t> </a:t>
            </a:r>
            <a:r>
              <a:rPr lang="en-US" sz="1600" b="1" dirty="0"/>
              <a:t>(2) OUTCOMES BASED--</a:t>
            </a:r>
            <a:r>
              <a:rPr lang="en-US" sz="1600" dirty="0"/>
              <a:t>Requires individual to attain or maintain specific health outcome in order to obtain reward</a:t>
            </a:r>
          </a:p>
          <a:p>
            <a:pPr lvl="2">
              <a:lnSpc>
                <a:spcPct val="100000"/>
              </a:lnSpc>
            </a:pPr>
            <a:r>
              <a:rPr lang="en-US" sz="1600" b="1" dirty="0">
                <a:solidFill>
                  <a:srgbClr val="0070C0"/>
                </a:solidFill>
              </a:rPr>
              <a:t>Examples: </a:t>
            </a:r>
            <a:r>
              <a:rPr lang="en-US" sz="1600" dirty="0">
                <a:solidFill>
                  <a:srgbClr val="0070C0"/>
                </a:solidFill>
              </a:rPr>
              <a:t> Reward for not smoking, biometric screening that tests for risk factors (e.g., high cholesterol, high glucose level) and provides reward to individuals within healthy </a:t>
            </a:r>
            <a:r>
              <a:rPr lang="en-US" sz="1600" dirty="0" smtClean="0">
                <a:solidFill>
                  <a:srgbClr val="0070C0"/>
                </a:solidFill>
              </a:rPr>
              <a:t>range, while requiring individuals outside health range or at risk to take additional steps to obtain same reward, such as to meet with health coach</a:t>
            </a:r>
          </a:p>
          <a:p>
            <a:pPr marL="0" indent="0">
              <a:buNone/>
            </a:pPr>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30</a:t>
            </a:fld>
            <a:endParaRPr lang="en-US" dirty="0"/>
          </a:p>
        </p:txBody>
      </p:sp>
      <p:sp>
        <p:nvSpPr>
          <p:cNvPr id="5" name="Rounded Rectangle 4"/>
          <p:cNvSpPr/>
          <p:nvPr/>
        </p:nvSpPr>
        <p:spPr>
          <a:xfrm>
            <a:off x="736270" y="2600696"/>
            <a:ext cx="5070764" cy="57001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825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2: If Health-Contingent Must Comply with 5 Requirements </a:t>
            </a:r>
          </a:p>
        </p:txBody>
      </p:sp>
      <p:sp>
        <p:nvSpPr>
          <p:cNvPr id="3" name="Content Placeholder 2"/>
          <p:cNvSpPr>
            <a:spLocks noGrp="1"/>
          </p:cNvSpPr>
          <p:nvPr>
            <p:ph idx="1"/>
          </p:nvPr>
        </p:nvSpPr>
        <p:spPr/>
        <p:txBody>
          <a:bodyPr/>
          <a:lstStyle/>
          <a:p>
            <a:pPr marL="0" indent="0">
              <a:buNone/>
            </a:pPr>
            <a:r>
              <a:rPr lang="en-US" b="1" dirty="0" smtClean="0"/>
              <a:t>#1 ANNUAL QUALIFICATION</a:t>
            </a:r>
            <a:endParaRPr lang="en-US" b="1"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31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58123071"/>
              </p:ext>
            </p:extLst>
          </p:nvPr>
        </p:nvGraphicFramePr>
        <p:xfrm>
          <a:off x="714895" y="2793075"/>
          <a:ext cx="7714212" cy="2427316"/>
        </p:xfrm>
        <a:graphic>
          <a:graphicData uri="http://schemas.openxmlformats.org/drawingml/2006/table">
            <a:tbl>
              <a:tblPr firstRow="1" bandRow="1">
                <a:tableStyleId>{5C22544A-7EE6-4342-B048-85BDC9FD1C3A}</a:tableStyleId>
              </a:tblPr>
              <a:tblGrid>
                <a:gridCol w="2652266"/>
                <a:gridCol w="3509400"/>
                <a:gridCol w="1552546"/>
              </a:tblGrid>
              <a:tr h="514885">
                <a:tc>
                  <a:txBody>
                    <a:bodyPr/>
                    <a:lstStyle/>
                    <a:p>
                      <a:endParaRPr lang="en-US" sz="1800" dirty="0"/>
                    </a:p>
                  </a:txBody>
                  <a:tcPr/>
                </a:tc>
                <a:tc gridSpan="2">
                  <a:txBody>
                    <a:bodyPr/>
                    <a:lstStyle/>
                    <a:p>
                      <a:r>
                        <a:rPr lang="en-US" sz="1800" b="1" dirty="0" smtClean="0"/>
                        <a:t>Health-Contingent</a:t>
                      </a:r>
                      <a:r>
                        <a:rPr lang="en-US" sz="1800" b="1" baseline="0" dirty="0" smtClean="0"/>
                        <a:t> Wellness Programs</a:t>
                      </a:r>
                      <a:endParaRPr lang="en-US" sz="1800" b="1" dirty="0"/>
                    </a:p>
                  </a:txBody>
                  <a:tcPr/>
                </a:tc>
                <a:tc hMerge="1">
                  <a:txBody>
                    <a:bodyPr/>
                    <a:lstStyle/>
                    <a:p>
                      <a:endParaRPr lang="en-US" dirty="0"/>
                    </a:p>
                  </a:txBody>
                  <a:tcPr/>
                </a:tc>
              </a:tr>
              <a:tr h="514885">
                <a:tc>
                  <a:txBody>
                    <a:bodyPr/>
                    <a:lstStyle/>
                    <a:p>
                      <a:endParaRPr lang="en-US" sz="1800" dirty="0"/>
                    </a:p>
                  </a:txBody>
                  <a:tcPr/>
                </a:tc>
                <a:tc>
                  <a:txBody>
                    <a:bodyPr/>
                    <a:lstStyle/>
                    <a:p>
                      <a:r>
                        <a:rPr lang="en-US" sz="1600" dirty="0" smtClean="0"/>
                        <a:t>Activity-Based</a:t>
                      </a:r>
                      <a:endParaRPr lang="en-US" sz="1600" dirty="0"/>
                    </a:p>
                  </a:txBody>
                  <a:tcPr/>
                </a:tc>
                <a:tc>
                  <a:txBody>
                    <a:bodyPr/>
                    <a:lstStyle/>
                    <a:p>
                      <a:r>
                        <a:rPr lang="en-US" sz="1600" dirty="0" smtClean="0"/>
                        <a:t>Outcome-Based</a:t>
                      </a:r>
                      <a:endParaRPr lang="en-US" sz="1600" dirty="0"/>
                    </a:p>
                  </a:txBody>
                  <a:tcPr/>
                </a:tc>
              </a:tr>
              <a:tr h="1397546">
                <a:tc>
                  <a:txBody>
                    <a:bodyPr/>
                    <a:lstStyle/>
                    <a:p>
                      <a:r>
                        <a:rPr lang="en-US" sz="1800" b="1" dirty="0" smtClean="0"/>
                        <a:t>#1 Annual Qualification</a:t>
                      </a:r>
                      <a:endParaRPr lang="en-US" sz="1800" b="1" dirty="0"/>
                    </a:p>
                  </a:txBody>
                  <a:tcPr/>
                </a:tc>
                <a:tc>
                  <a:txBody>
                    <a:bodyPr/>
                    <a:lstStyle/>
                    <a:p>
                      <a:r>
                        <a:rPr lang="en-US" sz="1800" dirty="0" smtClean="0"/>
                        <a:t>Must give individuals opportunity to qualify for the reward</a:t>
                      </a:r>
                      <a:r>
                        <a:rPr lang="en-US" sz="1800" baseline="0" dirty="0" smtClean="0"/>
                        <a:t> at least once per year</a:t>
                      </a:r>
                      <a:endParaRPr lang="en-US" sz="1800" dirty="0"/>
                    </a:p>
                  </a:txBody>
                  <a:tcPr/>
                </a:tc>
                <a:tc>
                  <a:txBody>
                    <a:bodyPr/>
                    <a:lstStyle/>
                    <a:p>
                      <a:r>
                        <a:rPr lang="en-US" sz="1800" dirty="0" smtClean="0"/>
                        <a:t>Same</a:t>
                      </a:r>
                      <a:endParaRPr lang="en-US" sz="1800" dirty="0"/>
                    </a:p>
                  </a:txBody>
                  <a:tcPr/>
                </a:tc>
              </a:tr>
            </a:tbl>
          </a:graphicData>
        </a:graphic>
      </p:graphicFrame>
    </p:spTree>
    <p:extLst>
      <p:ext uri="{BB962C8B-B14F-4D97-AF65-F5344CB8AC3E}">
        <p14:creationId xmlns:p14="http://schemas.microsoft.com/office/powerpoint/2010/main" val="22001492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2: If Health-Contingent Must Comply with 5 Requirements </a:t>
            </a:r>
          </a:p>
        </p:txBody>
      </p:sp>
      <p:sp>
        <p:nvSpPr>
          <p:cNvPr id="3" name="Content Placeholder 2"/>
          <p:cNvSpPr>
            <a:spLocks noGrp="1"/>
          </p:cNvSpPr>
          <p:nvPr>
            <p:ph idx="1"/>
          </p:nvPr>
        </p:nvSpPr>
        <p:spPr/>
        <p:txBody>
          <a:bodyPr/>
          <a:lstStyle/>
          <a:p>
            <a:pPr marL="0" indent="0">
              <a:buNone/>
            </a:pPr>
            <a:r>
              <a:rPr lang="en-US" b="1" dirty="0" smtClean="0"/>
              <a:t>#2 LIMIT ON AMOUNT OF REWARD</a:t>
            </a:r>
            <a:endParaRPr lang="en-US" b="1"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32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65129285"/>
              </p:ext>
            </p:extLst>
          </p:nvPr>
        </p:nvGraphicFramePr>
        <p:xfrm>
          <a:off x="914402" y="2322627"/>
          <a:ext cx="7182197" cy="3870960"/>
        </p:xfrm>
        <a:graphic>
          <a:graphicData uri="http://schemas.openxmlformats.org/drawingml/2006/table">
            <a:tbl>
              <a:tblPr firstRow="1" bandRow="1">
                <a:tableStyleId>{5C22544A-7EE6-4342-B048-85BDC9FD1C3A}</a:tableStyleId>
              </a:tblPr>
              <a:tblGrid>
                <a:gridCol w="1211631"/>
                <a:gridCol w="4546230"/>
                <a:gridCol w="1424336"/>
              </a:tblGrid>
              <a:tr h="345670">
                <a:tc>
                  <a:txBody>
                    <a:bodyPr/>
                    <a:lstStyle/>
                    <a:p>
                      <a:endParaRPr lang="en-US" sz="1800" dirty="0"/>
                    </a:p>
                  </a:txBody>
                  <a:tcPr/>
                </a:tc>
                <a:tc gridSpan="2">
                  <a:txBody>
                    <a:bodyPr/>
                    <a:lstStyle/>
                    <a:p>
                      <a:r>
                        <a:rPr lang="en-US" sz="1800" b="1" dirty="0" smtClean="0"/>
                        <a:t>Health-Contingent</a:t>
                      </a:r>
                      <a:r>
                        <a:rPr lang="en-US" sz="1800" b="1" baseline="0" dirty="0" smtClean="0"/>
                        <a:t> Wellness Programs</a:t>
                      </a:r>
                      <a:endParaRPr lang="en-US" sz="1800" b="1" dirty="0"/>
                    </a:p>
                  </a:txBody>
                  <a:tcPr/>
                </a:tc>
                <a:tc hMerge="1">
                  <a:txBody>
                    <a:bodyPr/>
                    <a:lstStyle/>
                    <a:p>
                      <a:endParaRPr lang="en-US" dirty="0"/>
                    </a:p>
                  </a:txBody>
                  <a:tcPr/>
                </a:tc>
              </a:tr>
              <a:tr h="345592">
                <a:tc>
                  <a:txBody>
                    <a:bodyPr/>
                    <a:lstStyle/>
                    <a:p>
                      <a:endParaRPr lang="en-US" sz="1800" dirty="0"/>
                    </a:p>
                  </a:txBody>
                  <a:tcPr/>
                </a:tc>
                <a:tc>
                  <a:txBody>
                    <a:bodyPr/>
                    <a:lstStyle/>
                    <a:p>
                      <a:r>
                        <a:rPr lang="en-US" sz="1400" dirty="0" smtClean="0"/>
                        <a:t>Activity-Based</a:t>
                      </a:r>
                      <a:endParaRPr lang="en-US" sz="1400" dirty="0"/>
                    </a:p>
                  </a:txBody>
                  <a:tcPr/>
                </a:tc>
                <a:tc>
                  <a:txBody>
                    <a:bodyPr/>
                    <a:lstStyle/>
                    <a:p>
                      <a:r>
                        <a:rPr lang="en-US" sz="1400" dirty="0" smtClean="0"/>
                        <a:t>Outcome-Based</a:t>
                      </a:r>
                      <a:endParaRPr lang="en-US" sz="1400" dirty="0"/>
                    </a:p>
                  </a:txBody>
                  <a:tcPr/>
                </a:tc>
              </a:tr>
              <a:tr h="2966336">
                <a:tc>
                  <a:txBody>
                    <a:bodyPr/>
                    <a:lstStyle/>
                    <a:p>
                      <a:r>
                        <a:rPr lang="en-US" sz="1600" b="1" dirty="0" smtClean="0"/>
                        <a:t>#2</a:t>
                      </a:r>
                      <a:r>
                        <a:rPr lang="en-US" sz="1600" b="1" baseline="0" dirty="0" smtClean="0"/>
                        <a:t> Limit on Amount of Reward</a:t>
                      </a:r>
                      <a:endParaRPr lang="en-US" sz="1600" b="1" dirty="0"/>
                    </a:p>
                  </a:txBody>
                  <a:tcPr/>
                </a:tc>
                <a:tc>
                  <a:txBody>
                    <a:bodyPr/>
                    <a:lstStyle/>
                    <a:p>
                      <a:r>
                        <a:rPr lang="en-US" sz="1400" b="1" baseline="0" dirty="0" smtClean="0"/>
                        <a:t>Non-Tobacco Programs </a:t>
                      </a:r>
                      <a:r>
                        <a:rPr lang="en-US" sz="1400" baseline="0" dirty="0" smtClean="0"/>
                        <a:t>(e.g. BMI, cholesterol) – Limit is up to 30% of cost of coverage</a:t>
                      </a:r>
                      <a:br>
                        <a:rPr lang="en-US" sz="1400" baseline="0" dirty="0" smtClean="0"/>
                      </a:br>
                      <a:endParaRPr lang="en-US" sz="1400" baseline="0" dirty="0" smtClean="0"/>
                    </a:p>
                    <a:p>
                      <a:r>
                        <a:rPr lang="en-US" sz="1400" b="1" baseline="0" dirty="0" smtClean="0"/>
                        <a:t>Tobacco Programs </a:t>
                      </a:r>
                      <a:r>
                        <a:rPr lang="en-US" sz="1400" baseline="0" dirty="0" smtClean="0"/>
                        <a:t>– Limit is up to 50% of cost of coverage </a:t>
                      </a:r>
                    </a:p>
                    <a:p>
                      <a:r>
                        <a:rPr lang="en-US" sz="1400" baseline="0" dirty="0" smtClean="0"/>
                        <a:t>Examples of Permitted Percentages:</a:t>
                      </a:r>
                    </a:p>
                    <a:p>
                      <a:pPr marL="285750" indent="-285750">
                        <a:buFont typeface="Arial" panose="020B0604020202020204" pitchFamily="34" charset="0"/>
                        <a:buChar char="•"/>
                      </a:pPr>
                      <a:r>
                        <a:rPr lang="en-US" sz="1400" baseline="0" dirty="0" smtClean="0"/>
                        <a:t>30% reward for BMI + 20% for tobacco use – Meets Limit</a:t>
                      </a:r>
                    </a:p>
                    <a:p>
                      <a:pPr marL="285750" indent="-285750">
                        <a:buFont typeface="Arial" panose="020B0604020202020204" pitchFamily="34" charset="0"/>
                        <a:buChar char="•"/>
                      </a:pPr>
                      <a:r>
                        <a:rPr lang="en-US" sz="1400" baseline="0" dirty="0" smtClean="0"/>
                        <a:t>10% reward for BMI + 40% for tobacco use – Meets Limit</a:t>
                      </a:r>
                    </a:p>
                    <a:p>
                      <a:pPr marL="285750" indent="-285750">
                        <a:buFont typeface="Arial" panose="020B0604020202020204" pitchFamily="34" charset="0"/>
                        <a:buChar char="•"/>
                      </a:pPr>
                      <a:r>
                        <a:rPr lang="en-US" sz="1400" baseline="0" dirty="0" smtClean="0"/>
                        <a:t>0% for BMI = 50 % for tobacco use – Meets Limit</a:t>
                      </a:r>
                    </a:p>
                    <a:p>
                      <a:pPr marL="285750" indent="-285750">
                        <a:buFont typeface="Arial" panose="020B0604020202020204" pitchFamily="34" charset="0"/>
                        <a:buChar char="•"/>
                      </a:pPr>
                      <a:r>
                        <a:rPr lang="en-US" sz="1400" baseline="0" dirty="0" smtClean="0"/>
                        <a:t>30% for BMI + 50% for tobacco use – Not Allowed (only allowed up to 50% total when include tobacco) reward at least once per year</a:t>
                      </a:r>
                    </a:p>
                    <a:p>
                      <a:endParaRPr lang="en-US" sz="1800" dirty="0"/>
                    </a:p>
                  </a:txBody>
                  <a:tcPr/>
                </a:tc>
                <a:tc>
                  <a:txBody>
                    <a:bodyPr/>
                    <a:lstStyle/>
                    <a:p>
                      <a:r>
                        <a:rPr lang="en-US" sz="1600" dirty="0" smtClean="0"/>
                        <a:t>Same</a:t>
                      </a:r>
                      <a:endParaRPr lang="en-US" sz="1600" dirty="0"/>
                    </a:p>
                  </a:txBody>
                  <a:tcPr/>
                </a:tc>
              </a:tr>
            </a:tbl>
          </a:graphicData>
        </a:graphic>
      </p:graphicFrame>
    </p:spTree>
    <p:extLst>
      <p:ext uri="{BB962C8B-B14F-4D97-AF65-F5344CB8AC3E}">
        <p14:creationId xmlns:p14="http://schemas.microsoft.com/office/powerpoint/2010/main" val="37090060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2: If Health-Contingent Must Comply with 5 Requirements </a:t>
            </a:r>
          </a:p>
        </p:txBody>
      </p:sp>
      <p:sp>
        <p:nvSpPr>
          <p:cNvPr id="3" name="Content Placeholder 2"/>
          <p:cNvSpPr>
            <a:spLocks noGrp="1"/>
          </p:cNvSpPr>
          <p:nvPr>
            <p:ph idx="1"/>
          </p:nvPr>
        </p:nvSpPr>
        <p:spPr/>
        <p:txBody>
          <a:bodyPr>
            <a:normAutofit/>
          </a:bodyPr>
          <a:lstStyle/>
          <a:p>
            <a:pPr marL="0" indent="0">
              <a:buNone/>
            </a:pPr>
            <a:r>
              <a:rPr lang="en-US" b="1" dirty="0" smtClean="0"/>
              <a:t>#2 LIMIT ON AMOUNT OF REWARD CONT’D</a:t>
            </a:r>
          </a:p>
          <a:p>
            <a:pPr marL="274320" indent="-274320">
              <a:spcBef>
                <a:spcPct val="20000"/>
              </a:spcBef>
              <a:buFont typeface="Symbol" pitchFamily="18" charset="2"/>
              <a:buChar char=""/>
            </a:pPr>
            <a:r>
              <a:rPr lang="en-US" dirty="0">
                <a:solidFill>
                  <a:schemeClr val="tx2"/>
                </a:solidFill>
              </a:rPr>
              <a:t>Must not exceed the cost of employee-only coverage under the plan, includes employee and employer contributions  </a:t>
            </a:r>
          </a:p>
          <a:p>
            <a:pPr marL="274320" indent="-274320">
              <a:spcBef>
                <a:spcPct val="20000"/>
              </a:spcBef>
              <a:buFont typeface="Symbol" pitchFamily="18" charset="2"/>
              <a:buChar char=""/>
            </a:pPr>
            <a:endParaRPr lang="en-US" dirty="0">
              <a:solidFill>
                <a:schemeClr val="tx2"/>
              </a:solidFill>
            </a:endParaRPr>
          </a:p>
          <a:p>
            <a:pPr marL="274320" indent="-274320">
              <a:spcBef>
                <a:spcPct val="20000"/>
              </a:spcBef>
              <a:buFont typeface="Symbol" pitchFamily="18" charset="2"/>
              <a:buChar char=""/>
            </a:pPr>
            <a:r>
              <a:rPr lang="en-US" dirty="0">
                <a:solidFill>
                  <a:schemeClr val="tx2"/>
                </a:solidFill>
              </a:rPr>
              <a:t>Allow a 30% limit for non-tobacco wellness program rewards plus an additional 20% for tobacco wellness programs (so up to 50% total if including tobacco programs)</a:t>
            </a:r>
          </a:p>
          <a:p>
            <a:pPr marL="274320" indent="-274320">
              <a:spcBef>
                <a:spcPct val="20000"/>
              </a:spcBef>
              <a:buFont typeface="Symbol" pitchFamily="18" charset="2"/>
              <a:buChar char=""/>
            </a:pPr>
            <a:endParaRPr lang="en-US" dirty="0">
              <a:solidFill>
                <a:schemeClr val="tx2"/>
              </a:solidFill>
            </a:endParaRPr>
          </a:p>
          <a:p>
            <a:pPr marL="274320" indent="-274320">
              <a:spcBef>
                <a:spcPct val="20000"/>
              </a:spcBef>
              <a:buFont typeface="Symbol" pitchFamily="18" charset="2"/>
              <a:buChar char=""/>
            </a:pPr>
            <a:r>
              <a:rPr lang="en-US" dirty="0">
                <a:solidFill>
                  <a:schemeClr val="tx2"/>
                </a:solidFill>
              </a:rPr>
              <a:t>The regulations define “reward” to include both obtaining a reward, such as a premium discount, or avoiding a penalty, such as absence of a premium surcharge</a:t>
            </a:r>
          </a:p>
          <a:p>
            <a:pPr marL="0" indent="0">
              <a:buNone/>
            </a:pPr>
            <a:endParaRPr lang="en-US" b="1"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33</a:t>
            </a:fld>
            <a:endParaRPr lang="en-US" dirty="0"/>
          </a:p>
        </p:txBody>
      </p:sp>
    </p:spTree>
    <p:extLst>
      <p:ext uri="{BB962C8B-B14F-4D97-AF65-F5344CB8AC3E}">
        <p14:creationId xmlns:p14="http://schemas.microsoft.com/office/powerpoint/2010/main" val="15849641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2: If Health-Contingent Must Comply with 5 Requirements </a:t>
            </a:r>
          </a:p>
        </p:txBody>
      </p:sp>
      <p:sp>
        <p:nvSpPr>
          <p:cNvPr id="3" name="Content Placeholder 2"/>
          <p:cNvSpPr>
            <a:spLocks noGrp="1"/>
          </p:cNvSpPr>
          <p:nvPr>
            <p:ph idx="1"/>
          </p:nvPr>
        </p:nvSpPr>
        <p:spPr/>
        <p:txBody>
          <a:bodyPr/>
          <a:lstStyle/>
          <a:p>
            <a:pPr marL="0" indent="0">
              <a:buNone/>
            </a:pPr>
            <a:r>
              <a:rPr lang="en-US" b="1" dirty="0" smtClean="0"/>
              <a:t>#3 REASONABLE DESIGN</a:t>
            </a:r>
            <a:endParaRPr lang="en-US" b="1"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34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51140067"/>
              </p:ext>
            </p:extLst>
          </p:nvPr>
        </p:nvGraphicFramePr>
        <p:xfrm>
          <a:off x="914401" y="2493817"/>
          <a:ext cx="7464827" cy="3524597"/>
        </p:xfrm>
        <a:graphic>
          <a:graphicData uri="http://schemas.openxmlformats.org/drawingml/2006/table">
            <a:tbl>
              <a:tblPr firstRow="1" bandRow="1">
                <a:tableStyleId>{5C22544A-7EE6-4342-B048-85BDC9FD1C3A}</a:tableStyleId>
              </a:tblPr>
              <a:tblGrid>
                <a:gridCol w="1259310"/>
                <a:gridCol w="4521379"/>
                <a:gridCol w="1684138"/>
              </a:tblGrid>
              <a:tr h="499690">
                <a:tc>
                  <a:txBody>
                    <a:bodyPr/>
                    <a:lstStyle/>
                    <a:p>
                      <a:endParaRPr lang="en-US" sz="1800" dirty="0"/>
                    </a:p>
                  </a:txBody>
                  <a:tcPr/>
                </a:tc>
                <a:tc gridSpan="2">
                  <a:txBody>
                    <a:bodyPr/>
                    <a:lstStyle/>
                    <a:p>
                      <a:r>
                        <a:rPr lang="en-US" sz="1800" b="1" dirty="0" smtClean="0"/>
                        <a:t>Health-Contingent</a:t>
                      </a:r>
                      <a:r>
                        <a:rPr lang="en-US" sz="1800" b="1" baseline="0" dirty="0" smtClean="0"/>
                        <a:t> Wellness Programs</a:t>
                      </a:r>
                      <a:endParaRPr lang="en-US" sz="1800" b="1" dirty="0"/>
                    </a:p>
                  </a:txBody>
                  <a:tcPr/>
                </a:tc>
                <a:tc hMerge="1">
                  <a:txBody>
                    <a:bodyPr/>
                    <a:lstStyle/>
                    <a:p>
                      <a:endParaRPr lang="en-US" dirty="0"/>
                    </a:p>
                  </a:txBody>
                  <a:tcPr/>
                </a:tc>
              </a:tr>
              <a:tr h="410459">
                <a:tc>
                  <a:txBody>
                    <a:bodyPr/>
                    <a:lstStyle/>
                    <a:p>
                      <a:endParaRPr lang="en-US" sz="1800" dirty="0"/>
                    </a:p>
                  </a:txBody>
                  <a:tcPr/>
                </a:tc>
                <a:tc>
                  <a:txBody>
                    <a:bodyPr/>
                    <a:lstStyle/>
                    <a:p>
                      <a:r>
                        <a:rPr lang="en-US" sz="1400" dirty="0" smtClean="0"/>
                        <a:t>Activity-Based</a:t>
                      </a:r>
                      <a:endParaRPr lang="en-US" sz="1400" dirty="0"/>
                    </a:p>
                  </a:txBody>
                  <a:tcPr/>
                </a:tc>
                <a:tc>
                  <a:txBody>
                    <a:bodyPr/>
                    <a:lstStyle/>
                    <a:p>
                      <a:r>
                        <a:rPr lang="en-US" sz="1400" dirty="0" smtClean="0"/>
                        <a:t>Outcome-Based</a:t>
                      </a:r>
                      <a:endParaRPr lang="en-US" sz="1400" dirty="0"/>
                    </a:p>
                  </a:txBody>
                  <a:tcPr/>
                </a:tc>
              </a:tr>
              <a:tr h="2614448">
                <a:tc>
                  <a:txBody>
                    <a:bodyPr/>
                    <a:lstStyle/>
                    <a:p>
                      <a:r>
                        <a:rPr lang="en-US" sz="1600" b="1" dirty="0" smtClean="0"/>
                        <a:t>#3 Reasonable Design</a:t>
                      </a:r>
                      <a:endParaRPr lang="en-US" sz="1600" b="1" dirty="0"/>
                    </a:p>
                  </a:txBody>
                  <a:tcPr/>
                </a:tc>
                <a:tc>
                  <a:txBody>
                    <a:bodyPr/>
                    <a:lstStyle/>
                    <a:p>
                      <a:pPr marL="285750" indent="-285750">
                        <a:buFont typeface="Arial" panose="020B0604020202020204" pitchFamily="34" charset="0"/>
                        <a:buChar char="•"/>
                      </a:pPr>
                      <a:r>
                        <a:rPr lang="en-US" sz="1400" dirty="0" smtClean="0"/>
                        <a:t>Must</a:t>
                      </a:r>
                      <a:r>
                        <a:rPr lang="en-US" sz="1400" baseline="0" dirty="0" smtClean="0"/>
                        <a:t> be reasonably designed to promote health or prevent disease</a:t>
                      </a:r>
                    </a:p>
                    <a:p>
                      <a:pPr marL="285750" indent="-285750">
                        <a:buFont typeface="Arial" panose="020B0604020202020204" pitchFamily="34" charset="0"/>
                        <a:buChar char="•"/>
                      </a:pPr>
                      <a:r>
                        <a:rPr lang="en-US" sz="1400" baseline="0" dirty="0" smtClean="0"/>
                        <a:t>Program will satisfy standard if has reasonable chance of improving health or preventing disease, is not overly burdensome, is not a subterfuge for discrimination based on a health factor, and is not highly suspect in the method chosen to promote health or prevent disease </a:t>
                      </a:r>
                    </a:p>
                    <a:p>
                      <a:pPr marL="285750" indent="-285750">
                        <a:buFont typeface="Arial" panose="020B0604020202020204" pitchFamily="34" charset="0"/>
                        <a:buChar char="•"/>
                      </a:pPr>
                      <a:r>
                        <a:rPr lang="en-US" sz="1400" baseline="0" dirty="0" smtClean="0"/>
                        <a:t>Based on all relevant facts and circumstances </a:t>
                      </a:r>
                      <a:endParaRPr lang="en-US" sz="1400" dirty="0"/>
                    </a:p>
                  </a:txBody>
                  <a:tcPr/>
                </a:tc>
                <a:tc>
                  <a:txBody>
                    <a:bodyPr/>
                    <a:lstStyle/>
                    <a:p>
                      <a:r>
                        <a:rPr lang="en-US" sz="1400" dirty="0" smtClean="0"/>
                        <a:t>Same (but additional rules</a:t>
                      </a:r>
                      <a:r>
                        <a:rPr lang="en-US" sz="1400" baseline="0" dirty="0" smtClean="0"/>
                        <a:t> related to Reasonable Alternative below)</a:t>
                      </a:r>
                      <a:endParaRPr lang="en-US" sz="1400" dirty="0"/>
                    </a:p>
                  </a:txBody>
                  <a:tcPr/>
                </a:tc>
              </a:tr>
            </a:tbl>
          </a:graphicData>
        </a:graphic>
      </p:graphicFrame>
    </p:spTree>
    <p:extLst>
      <p:ext uri="{BB962C8B-B14F-4D97-AF65-F5344CB8AC3E}">
        <p14:creationId xmlns:p14="http://schemas.microsoft.com/office/powerpoint/2010/main" val="30956217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2: If Health-Contingent Must Comply with 5 Requirements </a:t>
            </a:r>
          </a:p>
        </p:txBody>
      </p:sp>
      <p:sp>
        <p:nvSpPr>
          <p:cNvPr id="3" name="Content Placeholder 2"/>
          <p:cNvSpPr>
            <a:spLocks noGrp="1"/>
          </p:cNvSpPr>
          <p:nvPr>
            <p:ph idx="1"/>
          </p:nvPr>
        </p:nvSpPr>
        <p:spPr/>
        <p:txBody>
          <a:bodyPr>
            <a:normAutofit/>
          </a:bodyPr>
          <a:lstStyle/>
          <a:p>
            <a:pPr marL="0" indent="0">
              <a:buNone/>
            </a:pPr>
            <a:r>
              <a:rPr lang="en-US" sz="1800" b="1" dirty="0" smtClean="0"/>
              <a:t>#4 REASONABLE ALTERNATIVE</a:t>
            </a:r>
            <a:endParaRPr lang="en-US" sz="1800" b="1"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35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66775116"/>
              </p:ext>
            </p:extLst>
          </p:nvPr>
        </p:nvGraphicFramePr>
        <p:xfrm>
          <a:off x="831274" y="2211185"/>
          <a:ext cx="7697584" cy="4114800"/>
        </p:xfrm>
        <a:graphic>
          <a:graphicData uri="http://schemas.openxmlformats.org/drawingml/2006/table">
            <a:tbl>
              <a:tblPr firstRow="1" bandRow="1">
                <a:tableStyleId>{5C22544A-7EE6-4342-B048-85BDC9FD1C3A}</a:tableStyleId>
              </a:tblPr>
              <a:tblGrid>
                <a:gridCol w="1298576"/>
                <a:gridCol w="2990790"/>
                <a:gridCol w="3408218"/>
              </a:tblGrid>
              <a:tr h="336950">
                <a:tc>
                  <a:txBody>
                    <a:bodyPr/>
                    <a:lstStyle/>
                    <a:p>
                      <a:endParaRPr lang="en-US" sz="1800" dirty="0"/>
                    </a:p>
                  </a:txBody>
                  <a:tcPr/>
                </a:tc>
                <a:tc gridSpan="2">
                  <a:txBody>
                    <a:bodyPr/>
                    <a:lstStyle/>
                    <a:p>
                      <a:r>
                        <a:rPr lang="en-US" sz="1800" b="1" dirty="0" smtClean="0"/>
                        <a:t>Health-Contingent</a:t>
                      </a:r>
                      <a:r>
                        <a:rPr lang="en-US" sz="1800" b="1" baseline="0" dirty="0" smtClean="0"/>
                        <a:t> Wellness Programs</a:t>
                      </a:r>
                      <a:endParaRPr lang="en-US" sz="1800" b="1" dirty="0"/>
                    </a:p>
                  </a:txBody>
                  <a:tcPr/>
                </a:tc>
                <a:tc hMerge="1">
                  <a:txBody>
                    <a:bodyPr/>
                    <a:lstStyle/>
                    <a:p>
                      <a:endParaRPr lang="en-US" dirty="0"/>
                    </a:p>
                  </a:txBody>
                  <a:tcPr/>
                </a:tc>
              </a:tr>
              <a:tr h="336950">
                <a:tc>
                  <a:txBody>
                    <a:bodyPr/>
                    <a:lstStyle/>
                    <a:p>
                      <a:endParaRPr lang="en-US" sz="1800" dirty="0"/>
                    </a:p>
                  </a:txBody>
                  <a:tcPr/>
                </a:tc>
                <a:tc>
                  <a:txBody>
                    <a:bodyPr/>
                    <a:lstStyle/>
                    <a:p>
                      <a:r>
                        <a:rPr lang="en-US" sz="1400" dirty="0" smtClean="0"/>
                        <a:t>Activity-Based</a:t>
                      </a:r>
                      <a:endParaRPr lang="en-US" sz="1400" dirty="0"/>
                    </a:p>
                  </a:txBody>
                  <a:tcPr/>
                </a:tc>
                <a:tc>
                  <a:txBody>
                    <a:bodyPr/>
                    <a:lstStyle/>
                    <a:p>
                      <a:r>
                        <a:rPr lang="en-US" sz="1400" dirty="0" smtClean="0"/>
                        <a:t>Outcome-Based</a:t>
                      </a:r>
                      <a:endParaRPr lang="en-US" sz="1400" dirty="0"/>
                    </a:p>
                  </a:txBody>
                  <a:tcPr/>
                </a:tc>
              </a:tr>
              <a:tr h="1379913">
                <a:tc>
                  <a:txBody>
                    <a:bodyPr/>
                    <a:lstStyle/>
                    <a:p>
                      <a:r>
                        <a:rPr lang="en-US" sz="1600" b="1" dirty="0" smtClean="0"/>
                        <a:t>#4 Reasonable Alternative</a:t>
                      </a:r>
                      <a:endParaRPr lang="en-US" sz="1600" b="1" dirty="0"/>
                    </a:p>
                  </a:txBody>
                  <a:tcPr/>
                </a:tc>
                <a:tc>
                  <a:txBody>
                    <a:bodyPr/>
                    <a:lstStyle/>
                    <a:p>
                      <a:pPr marL="0" indent="0">
                        <a:buFont typeface="Arial" panose="020B0604020202020204" pitchFamily="34" charset="0"/>
                        <a:buNone/>
                      </a:pPr>
                      <a:r>
                        <a:rPr lang="en-US" sz="1400" baseline="0" dirty="0" smtClean="0"/>
                        <a:t>Medical Reasonable Alternative Only</a:t>
                      </a:r>
                    </a:p>
                    <a:p>
                      <a:pPr marL="285750" indent="-285750">
                        <a:buFont typeface="Arial" panose="020B0604020202020204" pitchFamily="34" charset="0"/>
                        <a:buChar char="•"/>
                      </a:pPr>
                      <a:r>
                        <a:rPr lang="en-US" sz="1400" baseline="0" dirty="0" smtClean="0"/>
                        <a:t>Must provide alternative for individuals for whom it is unreasonable difficult due to a </a:t>
                      </a:r>
                      <a:r>
                        <a:rPr lang="en-US" sz="1400" b="1" baseline="0" dirty="0" smtClean="0"/>
                        <a:t>medical condition </a:t>
                      </a:r>
                      <a:r>
                        <a:rPr lang="en-US" sz="1400" baseline="0" dirty="0" smtClean="0"/>
                        <a:t>to satisfy standard or medically inadvisable to attempt to satisfy standard</a:t>
                      </a:r>
                      <a:endParaRPr lang="en-US" sz="1400" dirty="0"/>
                    </a:p>
                  </a:txBody>
                  <a:tcPr/>
                </a:tc>
                <a:tc>
                  <a:txBody>
                    <a:bodyPr/>
                    <a:lstStyle/>
                    <a:p>
                      <a:r>
                        <a:rPr lang="en-US" sz="1400" b="0" baseline="0" dirty="0" smtClean="0"/>
                        <a:t>Reasonable Alternative Required for All</a:t>
                      </a:r>
                    </a:p>
                    <a:p>
                      <a:pPr marL="285750" indent="-285750">
                        <a:buFont typeface="Arial" panose="020B0604020202020204" pitchFamily="34" charset="0"/>
                        <a:buChar char="•"/>
                      </a:pPr>
                      <a:r>
                        <a:rPr lang="en-US" sz="1400" b="0" baseline="0" dirty="0" smtClean="0"/>
                        <a:t>Alternative required </a:t>
                      </a:r>
                      <a:r>
                        <a:rPr lang="en-US" sz="1400" b="1" baseline="0" dirty="0" smtClean="0"/>
                        <a:t>regardless of medical condition </a:t>
                      </a:r>
                      <a:r>
                        <a:rPr lang="en-US" sz="1400" b="0" baseline="0" dirty="0" smtClean="0"/>
                        <a:t>for “any individual” who does not meet the initial standard </a:t>
                      </a:r>
                      <a:endParaRPr lang="en-US" sz="1400" b="1" dirty="0"/>
                    </a:p>
                  </a:txBody>
                  <a:tcPr/>
                </a:tc>
              </a:tr>
              <a:tr h="1343659">
                <a:tc>
                  <a:txBody>
                    <a:bodyPr/>
                    <a:lstStyle/>
                    <a:p>
                      <a:r>
                        <a:rPr lang="en-US" sz="1600" b="1" dirty="0" smtClean="0"/>
                        <a:t>Doctor’s Note Allowed?</a:t>
                      </a:r>
                      <a:endParaRPr lang="en-US" sz="1600" b="1" dirty="0"/>
                    </a:p>
                  </a:txBody>
                  <a:tcPr/>
                </a:tc>
                <a:tc>
                  <a:txBody>
                    <a:bodyPr/>
                    <a:lstStyle/>
                    <a:p>
                      <a:pPr marL="0" indent="0">
                        <a:buFont typeface="Arial" panose="020B0604020202020204" pitchFamily="34" charset="0"/>
                        <a:buNone/>
                      </a:pPr>
                      <a:r>
                        <a:rPr lang="en-US" sz="1400" dirty="0" smtClean="0"/>
                        <a:t>Yes – if reasonable under</a:t>
                      </a:r>
                      <a:r>
                        <a:rPr lang="en-US" sz="1400" baseline="0" dirty="0" smtClean="0"/>
                        <a:t> circumstances, plan may seek  verification from individual’s personal physician that health factor makes it unreasonably difficult or medically inadvisable to satisfy Activity-Based wellness program.</a:t>
                      </a:r>
                    </a:p>
                    <a:p>
                      <a:pPr marL="0" indent="0">
                        <a:buFont typeface="Arial" panose="020B0604020202020204" pitchFamily="34" charset="0"/>
                        <a:buNone/>
                      </a:pPr>
                      <a:endParaRPr lang="en-US" sz="1400" baseline="0" dirty="0" smtClean="0"/>
                    </a:p>
                  </a:txBody>
                  <a:tcPr/>
                </a:tc>
                <a:tc>
                  <a:txBody>
                    <a:bodyPr/>
                    <a:lstStyle/>
                    <a:p>
                      <a:r>
                        <a:rPr lang="en-US" sz="1400" dirty="0" smtClean="0"/>
                        <a:t>No</a:t>
                      </a:r>
                      <a:r>
                        <a:rPr lang="en-US" sz="1400" baseline="0" dirty="0" smtClean="0"/>
                        <a:t> – since alternative for Outcome-Based standards must be provided to all who fail test (regardless of health reason).</a:t>
                      </a:r>
                    </a:p>
                    <a:p>
                      <a:endParaRPr lang="en-US" sz="1400" baseline="0" dirty="0" smtClean="0"/>
                    </a:p>
                  </a:txBody>
                  <a:tcPr/>
                </a:tc>
              </a:tr>
            </a:tbl>
          </a:graphicData>
        </a:graphic>
      </p:graphicFrame>
    </p:spTree>
    <p:extLst>
      <p:ext uri="{BB962C8B-B14F-4D97-AF65-F5344CB8AC3E}">
        <p14:creationId xmlns:p14="http://schemas.microsoft.com/office/powerpoint/2010/main" val="28767391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2: If Health-Contingent </a:t>
            </a:r>
            <a:r>
              <a:rPr lang="en-US" dirty="0" smtClean="0"/>
              <a:t>Must Comply with </a:t>
            </a:r>
            <a:r>
              <a:rPr lang="en-US" dirty="0"/>
              <a:t>5 </a:t>
            </a:r>
            <a:r>
              <a:rPr lang="en-US" dirty="0" smtClean="0"/>
              <a:t>Requirements </a:t>
            </a:r>
            <a:endParaRPr lang="en-US" dirty="0"/>
          </a:p>
        </p:txBody>
      </p:sp>
      <p:sp>
        <p:nvSpPr>
          <p:cNvPr id="3" name="Content Placeholder 2"/>
          <p:cNvSpPr>
            <a:spLocks noGrp="1"/>
          </p:cNvSpPr>
          <p:nvPr>
            <p:ph idx="1"/>
          </p:nvPr>
        </p:nvSpPr>
        <p:spPr>
          <a:xfrm>
            <a:off x="822960" y="1885951"/>
            <a:ext cx="7543800" cy="4548620"/>
          </a:xfrm>
        </p:spPr>
        <p:txBody>
          <a:bodyPr>
            <a:normAutofit/>
          </a:bodyPr>
          <a:lstStyle/>
          <a:p>
            <a:pPr marL="0" indent="0">
              <a:buNone/>
            </a:pPr>
            <a:r>
              <a:rPr lang="en-US" sz="2000" b="1" dirty="0" smtClean="0"/>
              <a:t>#5 NOTICE OF REASONABLE ALTERNATIVE</a:t>
            </a:r>
          </a:p>
          <a:p>
            <a:pPr marL="0" indent="0">
              <a:buNone/>
            </a:pPr>
            <a:endParaRPr lang="en-US" sz="2000" b="1" dirty="0" smtClean="0"/>
          </a:p>
          <a:p>
            <a:pPr marL="0" indent="0">
              <a:buNone/>
            </a:pPr>
            <a:endParaRPr lang="en-US" b="1" dirty="0"/>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b="1" dirty="0" smtClean="0"/>
          </a:p>
          <a:p>
            <a:pPr marL="0" indent="0">
              <a:buNone/>
            </a:pPr>
            <a:endParaRPr lang="en-US" b="1"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36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11014243"/>
              </p:ext>
            </p:extLst>
          </p:nvPr>
        </p:nvGraphicFramePr>
        <p:xfrm>
          <a:off x="1009479" y="2754114"/>
          <a:ext cx="7015940" cy="2774417"/>
        </p:xfrm>
        <a:graphic>
          <a:graphicData uri="http://schemas.openxmlformats.org/drawingml/2006/table">
            <a:tbl>
              <a:tblPr firstRow="1" bandRow="1">
                <a:tableStyleId>{5C22544A-7EE6-4342-B048-85BDC9FD1C3A}</a:tableStyleId>
              </a:tblPr>
              <a:tblGrid>
                <a:gridCol w="1183584"/>
                <a:gridCol w="3551005"/>
                <a:gridCol w="2281351"/>
              </a:tblGrid>
              <a:tr h="345626">
                <a:tc>
                  <a:txBody>
                    <a:bodyPr/>
                    <a:lstStyle/>
                    <a:p>
                      <a:endParaRPr lang="en-US" sz="1800" dirty="0"/>
                    </a:p>
                  </a:txBody>
                  <a:tcPr/>
                </a:tc>
                <a:tc gridSpan="2">
                  <a:txBody>
                    <a:bodyPr/>
                    <a:lstStyle/>
                    <a:p>
                      <a:r>
                        <a:rPr lang="en-US" sz="1800" b="1" dirty="0" smtClean="0"/>
                        <a:t>Health-Contingent</a:t>
                      </a:r>
                      <a:r>
                        <a:rPr lang="en-US" sz="1800" b="1" baseline="0" dirty="0" smtClean="0"/>
                        <a:t> Wellness Programs</a:t>
                      </a:r>
                      <a:endParaRPr lang="en-US" sz="1800" b="1" dirty="0"/>
                    </a:p>
                  </a:txBody>
                  <a:tcPr/>
                </a:tc>
                <a:tc hMerge="1">
                  <a:txBody>
                    <a:bodyPr/>
                    <a:lstStyle/>
                    <a:p>
                      <a:endParaRPr lang="en-US" dirty="0"/>
                    </a:p>
                  </a:txBody>
                  <a:tcPr/>
                </a:tc>
              </a:tr>
              <a:tr h="321427">
                <a:tc>
                  <a:txBody>
                    <a:bodyPr/>
                    <a:lstStyle/>
                    <a:p>
                      <a:endParaRPr lang="en-US" sz="1800" dirty="0"/>
                    </a:p>
                  </a:txBody>
                  <a:tcPr/>
                </a:tc>
                <a:tc>
                  <a:txBody>
                    <a:bodyPr/>
                    <a:lstStyle/>
                    <a:p>
                      <a:r>
                        <a:rPr lang="en-US" sz="1400" dirty="0" smtClean="0"/>
                        <a:t>Activity-Based</a:t>
                      </a:r>
                      <a:endParaRPr lang="en-US" sz="1400" dirty="0"/>
                    </a:p>
                  </a:txBody>
                  <a:tcPr/>
                </a:tc>
                <a:tc>
                  <a:txBody>
                    <a:bodyPr/>
                    <a:lstStyle/>
                    <a:p>
                      <a:r>
                        <a:rPr lang="en-US" sz="1400" dirty="0" smtClean="0"/>
                        <a:t>Outcome-Based</a:t>
                      </a:r>
                      <a:endParaRPr lang="en-US" sz="1400" dirty="0"/>
                    </a:p>
                  </a:txBody>
                  <a:tcPr/>
                </a:tc>
              </a:tr>
              <a:tr h="2042897">
                <a:tc>
                  <a:txBody>
                    <a:bodyPr/>
                    <a:lstStyle/>
                    <a:p>
                      <a:r>
                        <a:rPr lang="en-US" sz="1600" b="1" dirty="0" smtClean="0"/>
                        <a:t>#5 Notice of Reasonable Alternative</a:t>
                      </a:r>
                      <a:endParaRPr lang="en-US" sz="1600" b="1" dirty="0"/>
                    </a:p>
                  </a:txBody>
                  <a:tcPr/>
                </a:tc>
                <a:tc>
                  <a:txBody>
                    <a:bodyPr/>
                    <a:lstStyle/>
                    <a:p>
                      <a:pPr marL="285750" indent="-285750">
                        <a:buFont typeface="Arial" panose="020B0604020202020204" pitchFamily="34" charset="0"/>
                        <a:buChar char="•"/>
                      </a:pPr>
                      <a:r>
                        <a:rPr lang="en-US" sz="1400" dirty="0" smtClean="0"/>
                        <a:t>Must</a:t>
                      </a:r>
                      <a:r>
                        <a:rPr lang="en-US" sz="1400" baseline="0" dirty="0" smtClean="0"/>
                        <a:t> disclose in all plan materials describing wellness program the availability of reasonable alternative to earn reward or waiver of standard</a:t>
                      </a:r>
                    </a:p>
                    <a:p>
                      <a:pPr marL="285750" indent="-285750">
                        <a:buFont typeface="Arial" panose="020B0604020202020204" pitchFamily="34" charset="0"/>
                        <a:buChar char="•"/>
                      </a:pPr>
                      <a:r>
                        <a:rPr lang="en-US" sz="1400" b="0" baseline="0" dirty="0" smtClean="0"/>
                        <a:t>Must include contact information and statement that recommendations of individual’s personal physician will be accommodated</a:t>
                      </a:r>
                      <a:endParaRPr lang="en-US" sz="1400" b="1" baseline="0" dirty="0" smtClean="0"/>
                    </a:p>
                  </a:txBody>
                  <a:tcPr/>
                </a:tc>
                <a:tc>
                  <a:txBody>
                    <a:bodyPr/>
                    <a:lstStyle/>
                    <a:p>
                      <a:r>
                        <a:rPr lang="en-US" sz="1400" dirty="0" smtClean="0"/>
                        <a:t>Same</a:t>
                      </a:r>
                    </a:p>
                    <a:p>
                      <a:endParaRPr lang="en-US" sz="1400" b="1" baseline="0" dirty="0" smtClean="0"/>
                    </a:p>
                    <a:p>
                      <a:r>
                        <a:rPr lang="en-US" sz="1400" b="0" baseline="0" dirty="0" smtClean="0"/>
                        <a:t>Also must include in any disclosure to individual that he or she did not satisfy Outcome-Based standard (such as in screening results)</a:t>
                      </a:r>
                      <a:endParaRPr lang="en-US" sz="1400" b="1" dirty="0"/>
                    </a:p>
                  </a:txBody>
                  <a:tcPr/>
                </a:tc>
              </a:tr>
            </a:tbl>
          </a:graphicData>
        </a:graphic>
      </p:graphicFrame>
    </p:spTree>
    <p:extLst>
      <p:ext uri="{BB962C8B-B14F-4D97-AF65-F5344CB8AC3E}">
        <p14:creationId xmlns:p14="http://schemas.microsoft.com/office/powerpoint/2010/main" val="15648796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Potential Legal Concerns</a:t>
            </a:r>
            <a:endParaRPr lang="en-US" dirty="0"/>
          </a:p>
        </p:txBody>
      </p:sp>
      <p:sp>
        <p:nvSpPr>
          <p:cNvPr id="3" name="Content Placeholder 2"/>
          <p:cNvSpPr>
            <a:spLocks noGrp="1"/>
          </p:cNvSpPr>
          <p:nvPr>
            <p:ph idx="1"/>
          </p:nvPr>
        </p:nvSpPr>
        <p:spPr>
          <a:xfrm>
            <a:off x="822959" y="2064809"/>
            <a:ext cx="7543801" cy="4023360"/>
          </a:xfrm>
        </p:spPr>
        <p:txBody>
          <a:bodyPr>
            <a:normAutofit/>
          </a:bodyPr>
          <a:lstStyle/>
          <a:p>
            <a:pPr>
              <a:buFont typeface="Arial" panose="020B0604020202020204" pitchFamily="34" charset="0"/>
              <a:buChar char="•"/>
            </a:pPr>
            <a:r>
              <a:rPr lang="en-US" dirty="0" smtClean="0"/>
              <a:t>  The American with Disabilities Act (ADA)</a:t>
            </a:r>
          </a:p>
          <a:p>
            <a:pPr>
              <a:buFont typeface="Arial" panose="020B0604020202020204" pitchFamily="34" charset="0"/>
              <a:buChar char="•"/>
            </a:pPr>
            <a:r>
              <a:rPr lang="en-US" dirty="0" smtClean="0"/>
              <a:t>  The Genetic Information Nondiscrimination Act (GINA)</a:t>
            </a:r>
          </a:p>
          <a:p>
            <a:pPr>
              <a:buFont typeface="Arial" panose="020B0604020202020204" pitchFamily="34" charset="0"/>
              <a:buChar char="•"/>
            </a:pPr>
            <a:r>
              <a:rPr lang="en-US" dirty="0" smtClean="0"/>
              <a:t>  The Fair Labor Standards Act (FLSA)</a:t>
            </a:r>
          </a:p>
          <a:p>
            <a:pPr>
              <a:buFont typeface="Arial" panose="020B0604020202020204" pitchFamily="34" charset="0"/>
              <a:buChar char="•"/>
            </a:pPr>
            <a:r>
              <a:rPr lang="en-US" dirty="0" smtClean="0"/>
              <a:t>  Title VII of the Civil Rights Act</a:t>
            </a:r>
          </a:p>
          <a:p>
            <a:pPr>
              <a:buFont typeface="Arial" panose="020B0604020202020204" pitchFamily="34" charset="0"/>
              <a:buChar char="•"/>
            </a:pPr>
            <a:r>
              <a:rPr lang="en-US" dirty="0" smtClean="0"/>
              <a:t>  The Employee Retirement Income Security Act (ERISA)</a:t>
            </a:r>
          </a:p>
          <a:p>
            <a:pPr>
              <a:buFont typeface="Arial" panose="020B0604020202020204" pitchFamily="34" charset="0"/>
              <a:buChar char="•"/>
            </a:pPr>
            <a:r>
              <a:rPr lang="en-US" dirty="0" smtClean="0"/>
              <a:t>  Health Savings Accounts</a:t>
            </a:r>
          </a:p>
          <a:p>
            <a:pPr>
              <a:buFont typeface="Arial" panose="020B0604020202020204" pitchFamily="34" charset="0"/>
              <a:buChar char="•"/>
            </a:pPr>
            <a:r>
              <a:rPr lang="en-US" dirty="0" smtClean="0"/>
              <a:t>  Health Reimbursement Accounts</a:t>
            </a:r>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37</a:t>
            </a:fld>
            <a:endParaRPr lang="en-US" dirty="0"/>
          </a:p>
        </p:txBody>
      </p:sp>
    </p:spTree>
    <p:extLst>
      <p:ext uri="{BB962C8B-B14F-4D97-AF65-F5344CB8AC3E}">
        <p14:creationId xmlns:p14="http://schemas.microsoft.com/office/powerpoint/2010/main" val="11209579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and Disclaimer</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Tinnes</a:t>
            </a:r>
            <a:r>
              <a:rPr lang="en-US" dirty="0"/>
              <a:t>, C. A. (2013). </a:t>
            </a:r>
            <a:r>
              <a:rPr lang="en-US" i="1" dirty="0"/>
              <a:t>Agencies Issue Final HIPAA Wellness Program Rules under ACA.</a:t>
            </a:r>
            <a:r>
              <a:rPr lang="en-US" dirty="0"/>
              <a:t> National Financial Partners Corp.</a:t>
            </a:r>
          </a:p>
          <a:p>
            <a:endParaRPr lang="en-US" dirty="0"/>
          </a:p>
          <a:p>
            <a:r>
              <a:rPr lang="en-US" dirty="0"/>
              <a:t>You must not rely on the above information as an alternative to legal advice from your attorney or other professional legal services provider.   If you have any specific questions about any legal matter you should consult your attorney or other professional legal services provider. You should never delay seeking legal advice, disregard legal advice, or commence or discontinue any legal action because of information provided herein. </a:t>
            </a:r>
          </a:p>
          <a:p>
            <a:pPr marL="0" indent="0">
              <a:buNone/>
            </a:pPr>
            <a:r>
              <a:rPr lang="en-US" dirty="0"/>
              <a:t> </a:t>
            </a:r>
          </a:p>
          <a:p>
            <a:pPr marL="285750" indent="0">
              <a:buNone/>
            </a:pPr>
            <a:r>
              <a:rPr lang="en-US" dirty="0"/>
              <a:t>Need an attorney? We recommend </a:t>
            </a:r>
            <a:r>
              <a:rPr lang="en-US" b="1" dirty="0" err="1"/>
              <a:t>Constangy</a:t>
            </a:r>
            <a:r>
              <a:rPr lang="en-US" b="1" dirty="0"/>
              <a:t>, Brooks &amp; Smith, LLP</a:t>
            </a:r>
            <a:r>
              <a:rPr lang="en-US" dirty="0"/>
              <a:t>, One Federal Place, Suite 900, 1819 Fifth Avenue North, Birmingham, AL 35203, Phone: 205.252.9321</a:t>
            </a:r>
          </a:p>
          <a:p>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38</a:t>
            </a:fld>
            <a:endParaRPr lang="en-US" dirty="0"/>
          </a:p>
        </p:txBody>
      </p:sp>
    </p:spTree>
    <p:extLst>
      <p:ext uri="{BB962C8B-B14F-4D97-AF65-F5344CB8AC3E}">
        <p14:creationId xmlns:p14="http://schemas.microsoft.com/office/powerpoint/2010/main" val="32015870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Questions?	</a:t>
            </a:r>
            <a:endParaRPr lang="en-US" dirty="0"/>
          </a:p>
        </p:txBody>
      </p:sp>
      <p:sp>
        <p:nvSpPr>
          <p:cNvPr id="6" name="Subtitle 5"/>
          <p:cNvSpPr>
            <a:spLocks noGrp="1"/>
          </p:cNvSpPr>
          <p:nvPr>
            <p:ph type="subTitle" idx="1"/>
          </p:nvPr>
        </p:nvSpPr>
        <p:spPr/>
        <p:txBody>
          <a:bodyPr>
            <a:normAutofit fontScale="85000" lnSpcReduction="20000"/>
          </a:bodyPr>
          <a:lstStyle/>
          <a:p>
            <a:pPr algn="ctr"/>
            <a:r>
              <a:rPr lang="en-US" dirty="0" smtClean="0"/>
              <a:t>Carly Clukey</a:t>
            </a:r>
          </a:p>
          <a:p>
            <a:pPr algn="ctr"/>
            <a:r>
              <a:rPr lang="en-US" dirty="0" smtClean="0"/>
              <a:t>904-461-1800</a:t>
            </a:r>
          </a:p>
          <a:p>
            <a:pPr algn="ctr"/>
            <a:r>
              <a:rPr lang="en-US" dirty="0" smtClean="0"/>
              <a:t>cclukey@mbaileygroup.com</a:t>
            </a:r>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39</a:t>
            </a:fld>
            <a:endParaRPr lang="en-US" dirty="0"/>
          </a:p>
        </p:txBody>
      </p:sp>
    </p:spTree>
    <p:extLst>
      <p:ext uri="{BB962C8B-B14F-4D97-AF65-F5344CB8AC3E}">
        <p14:creationId xmlns:p14="http://schemas.microsoft.com/office/powerpoint/2010/main" val="1018579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Penalty Relief</a:t>
            </a:r>
            <a:endParaRPr lang="en-US" dirty="0"/>
          </a:p>
        </p:txBody>
      </p:sp>
      <p:sp>
        <p:nvSpPr>
          <p:cNvPr id="3" name="Content Placeholder 2"/>
          <p:cNvSpPr>
            <a:spLocks noGrp="1"/>
          </p:cNvSpPr>
          <p:nvPr>
            <p:ph idx="1"/>
          </p:nvPr>
        </p:nvSpPr>
        <p:spPr/>
        <p:txBody>
          <a:bodyPr>
            <a:normAutofit/>
          </a:bodyPr>
          <a:lstStyle/>
          <a:p>
            <a:r>
              <a:rPr lang="en-US" sz="2400" dirty="0" smtClean="0"/>
              <a:t>The </a:t>
            </a:r>
            <a:r>
              <a:rPr lang="en-US" sz="2400" dirty="0"/>
              <a:t>IRS has stated that they will not impose penalties </a:t>
            </a:r>
            <a:r>
              <a:rPr lang="en-US" sz="2400" dirty="0" smtClean="0"/>
              <a:t>for </a:t>
            </a:r>
            <a:r>
              <a:rPr lang="en-US" sz="2400" dirty="0"/>
              <a:t>2015 returns and statements filed in 2016, provided reporting entities can show they have made a good faith effort to comply with the information reporting </a:t>
            </a:r>
            <a:r>
              <a:rPr lang="en-US" sz="2400" dirty="0" smtClean="0"/>
              <a:t>requirements.</a:t>
            </a:r>
          </a:p>
          <a:p>
            <a:pPr lvl="3"/>
            <a:r>
              <a:rPr lang="en-US" sz="2000" dirty="0" smtClean="0"/>
              <a:t>This </a:t>
            </a:r>
            <a:r>
              <a:rPr lang="en-US" sz="2000" dirty="0"/>
              <a:t>means you still must file on time and show you made an effort to get it </a:t>
            </a:r>
            <a:r>
              <a:rPr lang="en-US" sz="2000" dirty="0" smtClean="0"/>
              <a:t>right.</a:t>
            </a:r>
          </a:p>
          <a:p>
            <a:pPr lvl="3"/>
            <a:r>
              <a:rPr lang="en-US" sz="2000" dirty="0" smtClean="0"/>
              <a:t>Penalties </a:t>
            </a:r>
            <a:r>
              <a:rPr lang="en-US" sz="2000" dirty="0"/>
              <a:t>are $100.00 per form that are not submitted on time both to the individual and to the IRS. </a:t>
            </a:r>
          </a:p>
        </p:txBody>
      </p:sp>
      <p:sp>
        <p:nvSpPr>
          <p:cNvPr id="4" name="Slide Number Placeholder 3"/>
          <p:cNvSpPr>
            <a:spLocks noGrp="1"/>
          </p:cNvSpPr>
          <p:nvPr>
            <p:ph type="sldNum" sz="quarter" idx="12"/>
          </p:nvPr>
        </p:nvSpPr>
        <p:spPr/>
        <p:txBody>
          <a:bodyPr/>
          <a:lstStyle/>
          <a:p>
            <a:fld id="{629637A9-119A-49DA-BD12-AAC58B377D80}" type="slidenum">
              <a:rPr lang="en-US" smtClean="0"/>
              <a:pPr/>
              <a:t>4</a:t>
            </a:fld>
            <a:endParaRPr lang="en-US" dirty="0"/>
          </a:p>
        </p:txBody>
      </p:sp>
    </p:spTree>
    <p:extLst>
      <p:ext uri="{BB962C8B-B14F-4D97-AF65-F5344CB8AC3E}">
        <p14:creationId xmlns:p14="http://schemas.microsoft.com/office/powerpoint/2010/main" val="131232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reporting?</a:t>
            </a:r>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5</a:t>
            </a:fld>
            <a:endParaRPr lang="en-US" dirty="0"/>
          </a:p>
        </p:txBody>
      </p:sp>
      <p:graphicFrame>
        <p:nvGraphicFramePr>
          <p:cNvPr id="5" name="Diagram 4"/>
          <p:cNvGraphicFramePr/>
          <p:nvPr>
            <p:extLst>
              <p:ext uri="{D42A27DB-BD31-4B8C-83A1-F6EECF244321}">
                <p14:modId xmlns:p14="http://schemas.microsoft.com/office/powerpoint/2010/main" val="3265884754"/>
              </p:ext>
            </p:extLst>
          </p:nvPr>
        </p:nvGraphicFramePr>
        <p:xfrm>
          <a:off x="235526" y="1905001"/>
          <a:ext cx="8659091" cy="4233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7970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an Applicable Large Employer?</a:t>
            </a:r>
            <a:endParaRPr lang="en-US" dirty="0"/>
          </a:p>
        </p:txBody>
      </p:sp>
      <p:sp>
        <p:nvSpPr>
          <p:cNvPr id="3" name="Content Placeholder 2"/>
          <p:cNvSpPr>
            <a:spLocks noGrp="1"/>
          </p:cNvSpPr>
          <p:nvPr>
            <p:ph idx="1"/>
          </p:nvPr>
        </p:nvSpPr>
        <p:spPr>
          <a:xfrm>
            <a:off x="457201" y="1845734"/>
            <a:ext cx="8492836" cy="4023360"/>
          </a:xfrm>
        </p:spPr>
        <p:txBody>
          <a:bodyPr>
            <a:normAutofit fontScale="85000" lnSpcReduction="20000"/>
          </a:bodyPr>
          <a:lstStyle/>
          <a:p>
            <a:r>
              <a:rPr lang="en-US" sz="2400" dirty="0" smtClean="0"/>
              <a:t>ALE’s had an average of at least 50 full-time employees (including full-time equivalents) during the prior calendar year.</a:t>
            </a:r>
          </a:p>
          <a:p>
            <a:pPr lvl="3"/>
            <a:r>
              <a:rPr lang="en-US" sz="2200" dirty="0" smtClean="0"/>
              <a:t>A full-time employee works on average at least 30 hours per week.</a:t>
            </a:r>
          </a:p>
          <a:p>
            <a:pPr lvl="3"/>
            <a:r>
              <a:rPr lang="en-US" sz="2200" dirty="0" smtClean="0"/>
              <a:t>All other hours worked are added and combined by 120 to determine full-time equivalents.</a:t>
            </a:r>
          </a:p>
          <a:p>
            <a:pPr lvl="3"/>
            <a:r>
              <a:rPr lang="en-US" sz="2200" dirty="0" smtClean="0"/>
              <a:t>EXAMPLE: </a:t>
            </a:r>
            <a:r>
              <a:rPr lang="en-US" sz="2200" dirty="0"/>
              <a:t>A company has 35 full-time employees (30+ hours). In addition, the company has 20 part-time employees who all work 24 hours per week (96 hours per month). These part-time employees’ hours would be treated as equivalent to 16 full-time employees, based on the following calculation:</a:t>
            </a:r>
          </a:p>
          <a:p>
            <a:pPr lvl="4"/>
            <a:r>
              <a:rPr lang="en-US" sz="2200" dirty="0"/>
              <a:t>20 employees X 96 hours= 1920/120 = 16</a:t>
            </a:r>
          </a:p>
          <a:p>
            <a:pPr lvl="4"/>
            <a:r>
              <a:rPr lang="en-US" sz="2200" dirty="0"/>
              <a:t>This company would be considered an ALE, based on a total full-time equivalent count of 51. That is, 35 full-time employees plus 16 full-time equivalents based on part-time hours.</a:t>
            </a:r>
          </a:p>
          <a:p>
            <a:r>
              <a:rPr lang="en-US" sz="2400" u="sng" dirty="0" smtClean="0"/>
              <a:t>All employers with a common owner or that are otherwise related are combined and treated as a single employer for determining ALE status.</a:t>
            </a:r>
            <a:endParaRPr lang="en-US" sz="2400" u="sng" dirty="0"/>
          </a:p>
        </p:txBody>
      </p:sp>
    </p:spTree>
    <p:extLst>
      <p:ext uri="{BB962C8B-B14F-4D97-AF65-F5344CB8AC3E}">
        <p14:creationId xmlns:p14="http://schemas.microsoft.com/office/powerpoint/2010/main" val="1261876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needs to be filed?</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1095-C</a:t>
            </a:r>
            <a:r>
              <a:rPr lang="en-US" sz="2400" dirty="0"/>
              <a:t>: tells the IRS about the individual who has or </a:t>
            </a:r>
            <a:r>
              <a:rPr lang="en-US" sz="2400" dirty="0" smtClean="0"/>
              <a:t>who was </a:t>
            </a:r>
            <a:r>
              <a:rPr lang="en-US" sz="2400" dirty="0"/>
              <a:t>offered </a:t>
            </a:r>
            <a:r>
              <a:rPr lang="en-US" sz="2400" dirty="0" smtClean="0"/>
              <a:t>coverage</a:t>
            </a:r>
          </a:p>
          <a:p>
            <a:pPr lvl="3"/>
            <a:r>
              <a:rPr lang="en-US" sz="2000" dirty="0"/>
              <a:t>Fully-Insured Employers: Parts 1 &amp; 2</a:t>
            </a:r>
          </a:p>
          <a:p>
            <a:pPr lvl="3"/>
            <a:r>
              <a:rPr lang="en-US" sz="2000" dirty="0"/>
              <a:t>Self-Funded Employers: Parts 1, 2 &amp; </a:t>
            </a:r>
            <a:r>
              <a:rPr lang="en-US" sz="2000" dirty="0" smtClean="0"/>
              <a:t>3</a:t>
            </a:r>
          </a:p>
          <a:p>
            <a:pPr lvl="3"/>
            <a:r>
              <a:rPr lang="en-US" sz="2000" dirty="0" smtClean="0"/>
              <a:t>Must be prepared for any employee who </a:t>
            </a:r>
            <a:r>
              <a:rPr lang="en-US" sz="2000" dirty="0"/>
              <a:t>was a full-time </a:t>
            </a:r>
            <a:r>
              <a:rPr lang="en-US" sz="2000" dirty="0" smtClean="0"/>
              <a:t>employee (30+ hours/week) </a:t>
            </a:r>
            <a:r>
              <a:rPr lang="en-US" sz="2000" dirty="0"/>
              <a:t>for any month during the calendar year</a:t>
            </a:r>
            <a:r>
              <a:rPr lang="en-US" sz="2000" dirty="0" smtClean="0"/>
              <a:t>.</a:t>
            </a:r>
          </a:p>
          <a:p>
            <a:r>
              <a:rPr lang="en-US" sz="2400" dirty="0" smtClean="0"/>
              <a:t>1094-C: transmitted </a:t>
            </a:r>
            <a:r>
              <a:rPr lang="en-US" sz="2400" dirty="0"/>
              <a:t>along with the 1095-C and </a:t>
            </a:r>
            <a:r>
              <a:rPr lang="en-US" sz="2400" dirty="0" smtClean="0"/>
              <a:t>is </a:t>
            </a:r>
            <a:r>
              <a:rPr lang="en-US" sz="2400" dirty="0"/>
              <a:t>a cumulative </a:t>
            </a:r>
            <a:r>
              <a:rPr lang="en-US" sz="2400" dirty="0" smtClean="0"/>
              <a:t>report</a:t>
            </a:r>
          </a:p>
          <a:p>
            <a:r>
              <a:rPr lang="en-US" sz="2400" dirty="0" smtClean="0"/>
              <a:t>Employers must transmit both 1094-C and 1095-C’s to the IRS and provide a 1095-C to each employee</a:t>
            </a:r>
            <a:r>
              <a:rPr lang="en-US" sz="2800" dirty="0" smtClean="0"/>
              <a:t>.</a:t>
            </a:r>
          </a:p>
        </p:txBody>
      </p:sp>
      <p:sp>
        <p:nvSpPr>
          <p:cNvPr id="4" name="Slide Number Placeholder 3"/>
          <p:cNvSpPr>
            <a:spLocks noGrp="1"/>
          </p:cNvSpPr>
          <p:nvPr>
            <p:ph type="sldNum" sz="quarter" idx="12"/>
          </p:nvPr>
        </p:nvSpPr>
        <p:spPr/>
        <p:txBody>
          <a:bodyPr/>
          <a:lstStyle/>
          <a:p>
            <a:fld id="{629637A9-119A-49DA-BD12-AAC58B377D80}" type="slidenum">
              <a:rPr lang="en-US" smtClean="0"/>
              <a:pPr/>
              <a:t>7</a:t>
            </a:fld>
            <a:endParaRPr lang="en-US" dirty="0"/>
          </a:p>
        </p:txBody>
      </p:sp>
    </p:spTree>
    <p:extLst>
      <p:ext uri="{BB962C8B-B14F-4D97-AF65-F5344CB8AC3E}">
        <p14:creationId xmlns:p14="http://schemas.microsoft.com/office/powerpoint/2010/main" val="2980969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286604"/>
            <a:ext cx="7739149" cy="1450757"/>
          </a:xfrm>
        </p:spPr>
        <p:txBody>
          <a:bodyPr/>
          <a:lstStyle/>
          <a:p>
            <a:r>
              <a:rPr lang="en-US" dirty="0" smtClean="0"/>
              <a:t>When must the forms be filed?</a:t>
            </a:r>
            <a:endParaRPr lang="en-US" dirty="0"/>
          </a:p>
        </p:txBody>
      </p:sp>
      <p:sp>
        <p:nvSpPr>
          <p:cNvPr id="3" name="Content Placeholder 2"/>
          <p:cNvSpPr>
            <a:spLocks noGrp="1"/>
          </p:cNvSpPr>
          <p:nvPr>
            <p:ph idx="1"/>
          </p:nvPr>
        </p:nvSpPr>
        <p:spPr/>
        <p:txBody>
          <a:bodyPr>
            <a:normAutofit/>
          </a:bodyPr>
          <a:lstStyle/>
          <a:p>
            <a:r>
              <a:rPr lang="en-US" sz="2400" dirty="0"/>
              <a:t>1095-C forms must be distributed to employees no later than February 1st, 2016. </a:t>
            </a:r>
            <a:endParaRPr lang="en-US" sz="2400" dirty="0" smtClean="0"/>
          </a:p>
          <a:p>
            <a:pPr lvl="3"/>
            <a:r>
              <a:rPr lang="en-US" sz="2000" dirty="0" smtClean="0"/>
              <a:t>Can be distributed at the same time as W-2.</a:t>
            </a:r>
            <a:endParaRPr lang="en-US" sz="2000" dirty="0"/>
          </a:p>
          <a:p>
            <a:r>
              <a:rPr lang="en-US" sz="2400" dirty="0"/>
              <a:t>1094-C forms must be postmarked by any employer who files manually by February 29, 2016 </a:t>
            </a:r>
          </a:p>
          <a:p>
            <a:pPr lvl="3"/>
            <a:r>
              <a:rPr lang="en-US" sz="2000" dirty="0" smtClean="0"/>
              <a:t>Only employers with less </a:t>
            </a:r>
            <a:r>
              <a:rPr lang="en-US" sz="2000" dirty="0"/>
              <a:t>than 250 </a:t>
            </a:r>
            <a:r>
              <a:rPr lang="en-US" sz="2000" dirty="0" smtClean="0"/>
              <a:t>employees can file manually</a:t>
            </a:r>
            <a:endParaRPr lang="en-US" sz="2000" dirty="0"/>
          </a:p>
          <a:p>
            <a:r>
              <a:rPr lang="en-US" sz="2400" dirty="0"/>
              <a:t>1094-C forms must be filed electronically by March 31st, 2016</a:t>
            </a:r>
          </a:p>
          <a:p>
            <a:pPr lvl="3"/>
            <a:r>
              <a:rPr lang="en-US" sz="2000" dirty="0"/>
              <a:t>Employers with 250 or more employees must file electronically</a:t>
            </a:r>
          </a:p>
          <a:p>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pPr/>
              <a:t>8</a:t>
            </a:fld>
            <a:endParaRPr lang="en-US" dirty="0"/>
          </a:p>
        </p:txBody>
      </p:sp>
    </p:spTree>
    <p:extLst>
      <p:ext uri="{BB962C8B-B14F-4D97-AF65-F5344CB8AC3E}">
        <p14:creationId xmlns:p14="http://schemas.microsoft.com/office/powerpoint/2010/main" val="1599029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1095-C</a:t>
            </a:r>
            <a:endParaRPr lang="en-US" dirty="0"/>
          </a:p>
        </p:txBody>
      </p:sp>
    </p:spTree>
    <p:extLst>
      <p:ext uri="{BB962C8B-B14F-4D97-AF65-F5344CB8AC3E}">
        <p14:creationId xmlns:p14="http://schemas.microsoft.com/office/powerpoint/2010/main" val="999180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823</TotalTime>
  <Words>3557</Words>
  <Application>Microsoft Office PowerPoint</Application>
  <PresentationFormat>On-screen Show (4:3)</PresentationFormat>
  <Paragraphs>301</Paragraphs>
  <Slides>39</Slides>
  <Notes>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Retrospect</vt:lpstr>
      <vt:lpstr>Employer Reporting of Health Coverage</vt:lpstr>
      <vt:lpstr>Code Sections 6055 &amp; 6056</vt:lpstr>
      <vt:lpstr>Code Sections 6055 &amp; 6056</vt:lpstr>
      <vt:lpstr>Reporting Penalty Relief</vt:lpstr>
      <vt:lpstr>Why the reporting?</vt:lpstr>
      <vt:lpstr>Who is an Applicable Large Employer?</vt:lpstr>
      <vt:lpstr>What needs to be filed?</vt:lpstr>
      <vt:lpstr>When must the forms be filed?</vt:lpstr>
      <vt:lpstr>1095-C</vt:lpstr>
      <vt:lpstr>1095-C (Part 1)</vt:lpstr>
      <vt:lpstr>1095-C (Part 2)</vt:lpstr>
      <vt:lpstr>Safe Harbors for Calculating Affordability</vt:lpstr>
      <vt:lpstr>1095-C (Part 2 Line #14)</vt:lpstr>
      <vt:lpstr>1095-C (Part 2 Line #15)</vt:lpstr>
      <vt:lpstr>1095-C (Part 2 Line #16)</vt:lpstr>
      <vt:lpstr>PowerPoint Presentation</vt:lpstr>
      <vt:lpstr>PowerPoint Presentation</vt:lpstr>
      <vt:lpstr>PowerPoint Presentation</vt:lpstr>
      <vt:lpstr>1095-C (Part 3)</vt:lpstr>
      <vt:lpstr>1094-C</vt:lpstr>
      <vt:lpstr>What is Transition Relief?</vt:lpstr>
      <vt:lpstr>1094-C (Part 1)</vt:lpstr>
      <vt:lpstr>1094-C (Part 2)</vt:lpstr>
      <vt:lpstr>1094-C (Part 3)</vt:lpstr>
      <vt:lpstr>1094-C (Part 4)</vt:lpstr>
      <vt:lpstr>Questions?</vt:lpstr>
      <vt:lpstr>Wellness Program Rules and Allowances</vt:lpstr>
      <vt:lpstr>Wellness Under ACA Basics</vt:lpstr>
      <vt:lpstr>STEP 1: Participatory or Health Contingent?</vt:lpstr>
      <vt:lpstr>STEP 1: Participatory or Health Contingent?</vt:lpstr>
      <vt:lpstr>STEP 2: If Health-Contingent Must Comply with 5 Requirements </vt:lpstr>
      <vt:lpstr>STEP 2: If Health-Contingent Must Comply with 5 Requirements </vt:lpstr>
      <vt:lpstr>STEP 2: If Health-Contingent Must Comply with 5 Requirements </vt:lpstr>
      <vt:lpstr>STEP 2: If Health-Contingent Must Comply with 5 Requirements </vt:lpstr>
      <vt:lpstr>STEP 2: If Health-Contingent Must Comply with 5 Requirements </vt:lpstr>
      <vt:lpstr>STEP 2: If Health-Contingent Must Comply with 5 Requirements </vt:lpstr>
      <vt:lpstr>Other Potential Legal Concerns</vt:lpstr>
      <vt:lpstr>Reference and Disclaimer</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Employer Reporting of Health Coverage</dc:title>
  <dc:creator>Carly Clukey</dc:creator>
  <cp:lastModifiedBy>Monika Bowles</cp:lastModifiedBy>
  <cp:revision>90</cp:revision>
  <cp:lastPrinted>2015-07-23T21:33:25Z</cp:lastPrinted>
  <dcterms:created xsi:type="dcterms:W3CDTF">2015-07-01T18:59:25Z</dcterms:created>
  <dcterms:modified xsi:type="dcterms:W3CDTF">2015-08-01T21:06:16Z</dcterms:modified>
</cp:coreProperties>
</file>